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47" r:id="rId1"/>
  </p:sldMasterIdLst>
  <p:notesMasterIdLst>
    <p:notesMasterId r:id="rId77"/>
  </p:notesMasterIdLst>
  <p:handoutMasterIdLst>
    <p:handoutMasterId r:id="rId78"/>
  </p:handoutMasterIdLst>
  <p:sldIdLst>
    <p:sldId id="7105" r:id="rId2"/>
    <p:sldId id="6358" r:id="rId3"/>
    <p:sldId id="7247" r:id="rId4"/>
    <p:sldId id="7329" r:id="rId5"/>
    <p:sldId id="7331" r:id="rId6"/>
    <p:sldId id="7332" r:id="rId7"/>
    <p:sldId id="7333" r:id="rId8"/>
    <p:sldId id="7334" r:id="rId9"/>
    <p:sldId id="7335" r:id="rId10"/>
    <p:sldId id="7336" r:id="rId11"/>
    <p:sldId id="7370" r:id="rId12"/>
    <p:sldId id="7371" r:id="rId13"/>
    <p:sldId id="7305" r:id="rId14"/>
    <p:sldId id="7293" r:id="rId15"/>
    <p:sldId id="6319" r:id="rId16"/>
    <p:sldId id="3843" r:id="rId17"/>
    <p:sldId id="5285" r:id="rId18"/>
    <p:sldId id="5539" r:id="rId19"/>
    <p:sldId id="6541" r:id="rId20"/>
    <p:sldId id="6843" r:id="rId21"/>
    <p:sldId id="7337" r:id="rId22"/>
    <p:sldId id="7116" r:id="rId23"/>
    <p:sldId id="7254" r:id="rId24"/>
    <p:sldId id="7312" r:id="rId25"/>
    <p:sldId id="7057" r:id="rId26"/>
    <p:sldId id="6673" r:id="rId27"/>
    <p:sldId id="6910" r:id="rId28"/>
    <p:sldId id="7338" r:id="rId29"/>
    <p:sldId id="7355" r:id="rId30"/>
    <p:sldId id="7278" r:id="rId31"/>
    <p:sldId id="7279" r:id="rId32"/>
    <p:sldId id="7356" r:id="rId33"/>
    <p:sldId id="7357" r:id="rId34"/>
    <p:sldId id="7339" r:id="rId35"/>
    <p:sldId id="7281" r:id="rId36"/>
    <p:sldId id="6780" r:id="rId37"/>
    <p:sldId id="6764" r:id="rId38"/>
    <p:sldId id="7249" r:id="rId39"/>
    <p:sldId id="7282" r:id="rId40"/>
    <p:sldId id="7359" r:id="rId41"/>
    <p:sldId id="7358" r:id="rId42"/>
    <p:sldId id="7361" r:id="rId43"/>
    <p:sldId id="7360" r:id="rId44"/>
    <p:sldId id="6387" r:id="rId45"/>
    <p:sldId id="7191" r:id="rId46"/>
    <p:sldId id="7362" r:id="rId47"/>
    <p:sldId id="7178" r:id="rId48"/>
    <p:sldId id="7086" r:id="rId49"/>
    <p:sldId id="7248" r:id="rId50"/>
    <p:sldId id="7238" r:id="rId51"/>
    <p:sldId id="7363" r:id="rId52"/>
    <p:sldId id="6819" r:id="rId53"/>
    <p:sldId id="6473" r:id="rId54"/>
    <p:sldId id="6424" r:id="rId55"/>
    <p:sldId id="7149" r:id="rId56"/>
    <p:sldId id="7321" r:id="rId57"/>
    <p:sldId id="6877" r:id="rId58"/>
    <p:sldId id="6946" r:id="rId59"/>
    <p:sldId id="7364" r:id="rId60"/>
    <p:sldId id="7261" r:id="rId61"/>
    <p:sldId id="7353" r:id="rId62"/>
    <p:sldId id="7290" r:id="rId63"/>
    <p:sldId id="7291" r:id="rId64"/>
    <p:sldId id="7365" r:id="rId65"/>
    <p:sldId id="7366" r:id="rId66"/>
    <p:sldId id="7289" r:id="rId67"/>
    <p:sldId id="6847" r:id="rId68"/>
    <p:sldId id="7204" r:id="rId69"/>
    <p:sldId id="7367" r:id="rId70"/>
    <p:sldId id="7368" r:id="rId71"/>
    <p:sldId id="7369" r:id="rId72"/>
    <p:sldId id="7372" r:id="rId73"/>
    <p:sldId id="7373" r:id="rId74"/>
    <p:sldId id="7374" r:id="rId75"/>
    <p:sldId id="7375" r:id="rId76"/>
  </p:sldIdLst>
  <p:sldSz cx="12192000" cy="6858000"/>
  <p:notesSz cx="9236075" cy="6950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89" userDrawn="1">
          <p15:clr>
            <a:srgbClr val="A4A3A4"/>
          </p15:clr>
        </p15:guide>
        <p15:guide id="2" pos="29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009900"/>
    <a:srgbClr val="040509"/>
    <a:srgbClr val="9FD4FC"/>
    <a:srgbClr val="96D0FE"/>
    <a:srgbClr val="ADDBFF"/>
    <a:srgbClr val="9CD2FF"/>
    <a:srgbClr val="040301"/>
    <a:srgbClr val="00246E"/>
    <a:srgbClr val="002E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24" autoAdjust="0"/>
    <p:restoredTop sz="95316" autoAdjust="0"/>
  </p:normalViewPr>
  <p:slideViewPr>
    <p:cSldViewPr>
      <p:cViewPr varScale="1">
        <p:scale>
          <a:sx n="58" d="100"/>
          <a:sy n="58" d="100"/>
        </p:scale>
        <p:origin x="102" y="10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714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144" y="-72"/>
      </p:cViewPr>
      <p:guideLst>
        <p:guide orient="horz" pos="2189"/>
        <p:guide pos="29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40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8D5472E2-32CD-4F85-BD02-894A963F60A1}" type="datetimeFigureOut">
              <a:rPr lang="en-US" smtClean="0"/>
              <a:pPr/>
              <a:t>4/10/2025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40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60EB411C-7C79-4167-9BA5-FB74BAA06D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40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3A5B5722-F536-4C6D-9331-97BD1ABD3BA1}" type="datetimeFigureOut">
              <a:rPr lang="en-US" smtClean="0"/>
              <a:pPr/>
              <a:t>4/10/2025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1875" y="520700"/>
            <a:ext cx="4632325" cy="2606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01286"/>
            <a:ext cx="7388860" cy="31275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40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01A43289-72DB-4DE3-88FE-0BF995509F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30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9157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3330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6947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6182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F46CD1-25C3-4A89-B41C-60200E8FC571}" type="slidenum">
              <a:rPr lang="en-CA" smtClean="0">
                <a:solidFill>
                  <a:prstClr val="black"/>
                </a:solidFill>
              </a:rPr>
              <a:pPr/>
              <a:t>16</a:t>
            </a:fld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CA" dirty="0"/>
              <a:t>Hymn Title Page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A43289-72DB-4DE3-88FE-0BF995509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3403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7693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5978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4922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633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4496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2130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7855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6585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093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4278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8144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5394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7737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0510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418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101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9760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9658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0201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7887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4694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5471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66579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82629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70666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776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56608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51040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05645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51230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23452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6297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78986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11090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04661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>
                <a:solidFill>
                  <a:prstClr val="black"/>
                </a:solidFill>
              </a:rPr>
              <a:pPr/>
              <a:t>52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85813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>
                <a:solidFill>
                  <a:prstClr val="black"/>
                </a:solidFill>
              </a:rPr>
              <a:pPr/>
              <a:t>53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376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45018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F5A0F2-97A0-43D2-BCC4-592BB9DBF394}" type="slidenum">
              <a:rPr lang="en-CA">
                <a:solidFill>
                  <a:prstClr val="black"/>
                </a:solidFill>
              </a:rPr>
              <a:pPr/>
              <a:t>54</a:t>
            </a:fld>
            <a:endParaRPr lang="en-CA">
              <a:solidFill>
                <a:prstClr val="black"/>
              </a:solidFill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01875" y="520700"/>
            <a:ext cx="4632325" cy="2606675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Body text for hymns and prayers</a:t>
            </a:r>
          </a:p>
        </p:txBody>
      </p:sp>
    </p:spTree>
    <p:extLst>
      <p:ext uri="{BB962C8B-B14F-4D97-AF65-F5344CB8AC3E}">
        <p14:creationId xmlns:p14="http://schemas.microsoft.com/office/powerpoint/2010/main" val="114958901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57392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80399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64694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41914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08309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38086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86659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14684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009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67599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58613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16370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EC9F2A-0204-4F09-880A-DE9981541AF9}" type="slidenum">
              <a:rPr lang="en-CA" smtClean="0">
                <a:solidFill>
                  <a:prstClr val="black"/>
                </a:solidFill>
              </a:rPr>
              <a:pPr/>
              <a:t>66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26184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85597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EC9F2A-0204-4F09-880A-DE9981541AF9}" type="slidenum">
              <a:rPr lang="en-CA" smtClean="0">
                <a:solidFill>
                  <a:prstClr val="black"/>
                </a:solidFill>
              </a:rPr>
              <a:pPr/>
              <a:t>68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80143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EC9F2A-0204-4F09-880A-DE9981541AF9}" type="slidenum">
              <a:rPr lang="en-CA" smtClean="0">
                <a:solidFill>
                  <a:prstClr val="black"/>
                </a:solidFill>
              </a:rPr>
              <a:pPr/>
              <a:t>69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89540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EC9F2A-0204-4F09-880A-DE9981541AF9}" type="slidenum">
              <a:rPr lang="en-CA" smtClean="0">
                <a:solidFill>
                  <a:prstClr val="black"/>
                </a:solidFill>
              </a:rPr>
              <a:pPr/>
              <a:t>70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54453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EC9F2A-0204-4F09-880A-DE9981541AF9}" type="slidenum">
              <a:rPr lang="en-CA" smtClean="0">
                <a:solidFill>
                  <a:prstClr val="black"/>
                </a:solidFill>
              </a:rPr>
              <a:pPr/>
              <a:t>71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73681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EC9F2A-0204-4F09-880A-DE9981541AF9}" type="slidenum">
              <a:rPr lang="en-CA" smtClean="0">
                <a:solidFill>
                  <a:prstClr val="black"/>
                </a:solidFill>
              </a:rPr>
              <a:pPr/>
              <a:t>72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63906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EC9F2A-0204-4F09-880A-DE9981541AF9}" type="slidenum">
              <a:rPr lang="en-CA" smtClean="0">
                <a:solidFill>
                  <a:prstClr val="black"/>
                </a:solidFill>
              </a:rPr>
              <a:pPr/>
              <a:t>73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42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13509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EC9F2A-0204-4F09-880A-DE9981541AF9}" type="slidenum">
              <a:rPr lang="en-CA" smtClean="0">
                <a:solidFill>
                  <a:prstClr val="black"/>
                </a:solidFill>
              </a:rPr>
              <a:pPr/>
              <a:t>74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99158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EC9F2A-0204-4F09-880A-DE9981541AF9}" type="slidenum">
              <a:rPr lang="en-CA" smtClean="0">
                <a:solidFill>
                  <a:prstClr val="black"/>
                </a:solidFill>
              </a:rPr>
              <a:pPr/>
              <a:t>75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780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561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353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2667000"/>
            <a:ext cx="5486400" cy="12192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10000"/>
            <a:ext cx="5486400" cy="609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CA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238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7237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61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83600" y="685800"/>
            <a:ext cx="1676400" cy="58674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0"/>
            <a:ext cx="4826000" cy="58674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98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21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799" y="4406901"/>
            <a:ext cx="746548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0799" y="2906713"/>
            <a:ext cx="7465484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989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24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20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22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8534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0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16801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16801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35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400" y="4267200"/>
            <a:ext cx="6705600" cy="838200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166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5120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9949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1" y="319087"/>
            <a:ext cx="4011084" cy="1143174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273051"/>
            <a:ext cx="5791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7201" y="1481138"/>
            <a:ext cx="4011084" cy="4614863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7436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54400" y="6858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2400" y="2133600"/>
            <a:ext cx="6096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Subtopics Go Here</a:t>
            </a:r>
          </a:p>
        </p:txBody>
      </p:sp>
    </p:spTree>
    <p:extLst>
      <p:ext uri="{BB962C8B-B14F-4D97-AF65-F5344CB8AC3E}">
        <p14:creationId xmlns:p14="http://schemas.microsoft.com/office/powerpoint/2010/main" val="3345410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11722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5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</a:t>
            </a:r>
            <a:r>
              <a:rPr lang="en-US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 Paul’s United Church</a:t>
            </a:r>
            <a:br>
              <a:rPr lang="en-US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Sussex, NB</a:t>
            </a:r>
          </a:p>
          <a:p>
            <a:pPr algn="ctr"/>
            <a:r>
              <a:rPr lang="en-US" sz="5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April 13</a:t>
            </a:r>
            <a:r>
              <a:rPr lang="en-US" sz="5400" b="1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</a:t>
            </a:r>
            <a:r>
              <a:rPr lang="en-US" sz="5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2025</a:t>
            </a:r>
            <a:endParaRPr lang="en-US" sz="5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5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Welcome</a:t>
            </a:r>
            <a:endParaRPr lang="en-US" sz="5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280074"/>
            <a:ext cx="7924800" cy="1577926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Palm Sunday</a:t>
            </a:r>
            <a:endParaRPr lang="en-US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09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-152400"/>
            <a:ext cx="12192000" cy="7010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8000" u="sng" dirty="0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Easter week!</a:t>
            </a:r>
          </a:p>
          <a:p>
            <a:pPr marL="0" indent="0">
              <a:buNone/>
            </a:pPr>
            <a:r>
              <a:rPr lang="en-US" sz="60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Easter Sunday</a:t>
            </a:r>
            <a:r>
              <a:rPr lang="en-US" sz="6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0" indent="0">
              <a:buNone/>
            </a:pPr>
            <a:r>
              <a:rPr 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6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Regular Easter Service at 10</a:t>
            </a:r>
          </a:p>
          <a:p>
            <a:pPr marL="0" indent="0">
              <a:buNone/>
            </a:pPr>
            <a:r>
              <a:rPr 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communion.</a:t>
            </a:r>
          </a:p>
        </p:txBody>
      </p:sp>
    </p:spTree>
    <p:extLst>
      <p:ext uri="{BB962C8B-B14F-4D97-AF65-F5344CB8AC3E}">
        <p14:creationId xmlns:p14="http://schemas.microsoft.com/office/powerpoint/2010/main" val="52642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-152400"/>
            <a:ext cx="12192000" cy="7010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8000" u="sng" dirty="0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Spring Luncheon</a:t>
            </a:r>
          </a:p>
          <a:p>
            <a:pPr marL="0" indent="0">
              <a:buNone/>
            </a:pPr>
            <a:r>
              <a:rPr lang="en-US" sz="6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Spring luncheon takeout is</a:t>
            </a:r>
          </a:p>
          <a:p>
            <a:pPr marL="0" indent="0">
              <a:buNone/>
            </a:pPr>
            <a:r>
              <a:rPr 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9</a:t>
            </a:r>
            <a:r>
              <a:rPr lang="en-US" sz="60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6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6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Flowers for donations</a:t>
            </a:r>
          </a:p>
          <a:p>
            <a:pPr marL="0" indent="0">
              <a:buNone/>
            </a:pPr>
            <a:r>
              <a:rPr 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be picked up in the</a:t>
            </a:r>
          </a:p>
          <a:p>
            <a:pPr marL="0" indent="0">
              <a:buNone/>
            </a:pPr>
            <a:r>
              <a:rPr 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entryway. See Muriel Gilbert.</a:t>
            </a:r>
            <a:endParaRPr lang="en-US" sz="6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88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-152400"/>
            <a:ext cx="12192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7200" u="sng" dirty="0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Join US!!</a:t>
            </a:r>
          </a:p>
          <a:p>
            <a:pPr marL="0" indent="0" algn="ctr">
              <a:buNone/>
            </a:pPr>
            <a:r>
              <a:rPr lang="en-US" sz="5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Literally: join us.</a:t>
            </a:r>
          </a:p>
          <a:p>
            <a:pPr marL="0" indent="0" algn="ctr">
              <a:buNone/>
            </a:pPr>
            <a:r>
              <a:rPr lang="en-US" sz="5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you are considering or wanting to transfer your membership from another church to ours, or to be confirmed as a member of St. Paul’s see our delightful minister to discuss the possibilities!</a:t>
            </a:r>
          </a:p>
          <a:p>
            <a:pPr marL="0" indent="0" algn="ctr">
              <a:buNone/>
            </a:pPr>
            <a:endParaRPr lang="en-US" sz="52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34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-152400"/>
            <a:ext cx="12192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8800" u="sng" dirty="0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UCC 100</a:t>
            </a:r>
            <a:r>
              <a:rPr lang="en-US" sz="8800" u="sng" baseline="30000" dirty="0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8800" u="sng" dirty="0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 anniversary</a:t>
            </a:r>
          </a:p>
          <a:p>
            <a:pPr marL="0" indent="0" algn="ctr">
              <a:buNone/>
            </a:pPr>
            <a:r>
              <a:rPr lang="en-US" sz="8800" u="sng" dirty="0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Fun Fact</a:t>
            </a:r>
          </a:p>
          <a:p>
            <a:pPr marL="0" indent="0" algn="ctr">
              <a:buNone/>
            </a:pPr>
            <a:r>
              <a:rPr lang="en-US" sz="6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Lisa Folkins</a:t>
            </a:r>
          </a:p>
        </p:txBody>
      </p:sp>
    </p:spTree>
    <p:extLst>
      <p:ext uri="{BB962C8B-B14F-4D97-AF65-F5344CB8AC3E}">
        <p14:creationId xmlns:p14="http://schemas.microsoft.com/office/powerpoint/2010/main" val="142440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2458" y="27039"/>
            <a:ext cx="12192000" cy="4525963"/>
          </a:xfrm>
        </p:spPr>
        <p:txBody>
          <a:bodyPr/>
          <a:lstStyle/>
          <a:p>
            <a:pPr marL="0" indent="0" algn="ctr">
              <a:buNone/>
            </a:pPr>
            <a:endParaRPr lang="en-US" sz="8000" dirty="0" smtClean="0"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8000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Good </a:t>
            </a:r>
            <a:r>
              <a:rPr lang="en-US" sz="8000" dirty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News!</a:t>
            </a:r>
          </a:p>
          <a:p>
            <a:pPr marL="0" indent="0">
              <a:buNone/>
            </a:pPr>
            <a:endParaRPr lang="en-US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04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"/>
            <a:ext cx="12192000" cy="68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48200" y="152400"/>
            <a:ext cx="7391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Prelude:</a:t>
            </a:r>
          </a:p>
          <a:p>
            <a:pPr algn="ctr"/>
            <a:r>
              <a:rPr lang="en-CA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Lift High the Cross</a:t>
            </a:r>
          </a:p>
        </p:txBody>
      </p:sp>
    </p:spTree>
    <p:extLst>
      <p:ext uri="{BB962C8B-B14F-4D97-AF65-F5344CB8AC3E}">
        <p14:creationId xmlns:p14="http://schemas.microsoft.com/office/powerpoint/2010/main" val="418344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4303455"/>
            <a:ext cx="51287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Response:</a:t>
            </a:r>
            <a:r>
              <a:rPr lang="en-CA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en-CA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also with you.</a:t>
            </a:r>
            <a:endParaRPr lang="en-CA" sz="4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CA" dirty="0"/>
              <a:t>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62200" y="29308"/>
            <a:ext cx="8305800" cy="769441"/>
          </a:xfrm>
          <a:prstGeom prst="rect">
            <a:avLst/>
          </a:prstGeom>
          <a:solidFill>
            <a:srgbClr val="00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4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Peace of Christ.</a:t>
            </a:r>
            <a:endParaRPr lang="en-CA" sz="4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Like a Dove' — Luke 3:21-22 NIV (God's Holy Fire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7" b="7335"/>
          <a:stretch/>
        </p:blipFill>
        <p:spPr bwMode="auto">
          <a:xfrm>
            <a:off x="0" y="0"/>
            <a:ext cx="12192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838200"/>
            <a:ext cx="4114800" cy="1905000"/>
          </a:xfrm>
          <a:prstGeom prst="rect">
            <a:avLst/>
          </a:prstGeom>
          <a:solidFill>
            <a:srgbClr val="ADD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0" y="609600"/>
            <a:ext cx="6096000" cy="1219200"/>
          </a:xfrm>
          <a:prstGeom prst="rect">
            <a:avLst/>
          </a:prstGeom>
          <a:solidFill>
            <a:srgbClr val="9FD4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80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Sharing the Peace: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24001" y="152400"/>
            <a:ext cx="9143999" cy="838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Acknowledging the Territories</a:t>
            </a:r>
          </a:p>
        </p:txBody>
      </p:sp>
      <p:pic>
        <p:nvPicPr>
          <p:cNvPr id="1026" name="Picture 2" descr="The Wabanaki Confederacy – Canadian History Eh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1" y="838201"/>
            <a:ext cx="9982199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01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03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 descr="candle light 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0"/>
            <a:ext cx="9296400" cy="71628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2057400"/>
            <a:ext cx="9357049" cy="4969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en-CA" sz="44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CA" sz="44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40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40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4800" i="1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3200" i="1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3200" i="1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3200" i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21920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CA" sz="60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Lighting of the </a:t>
            </a:r>
            <a:r>
              <a:rPr lang="en-CA" sz="6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Christ </a:t>
            </a:r>
            <a:r>
              <a:rPr lang="en-CA" sz="60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Candle</a:t>
            </a:r>
          </a:p>
          <a:p>
            <a:pPr algn="ctr">
              <a:defRPr/>
            </a:pPr>
            <a:endParaRPr lang="en-CA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endParaRPr lang="en-CA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28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4000" i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4000" i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40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40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“Hosanna! Hosanna in the highest</a:t>
            </a:r>
            <a:r>
              <a:rPr lang="en-US" sz="4000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!”</a:t>
            </a:r>
            <a:endParaRPr lang="en-US" sz="40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30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54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Call to Worship</a:t>
            </a:r>
          </a:p>
          <a:p>
            <a:r>
              <a:rPr lang="en-US" sz="5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One: People of St. Paul’s, bring </a:t>
            </a:r>
            <a:r>
              <a:rPr lang="en-US" sz="5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</a:t>
            </a:r>
          </a:p>
          <a:p>
            <a:r>
              <a:rPr lang="en-US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garments </a:t>
            </a:r>
            <a:r>
              <a:rPr lang="en-US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branches—Jesus 	</a:t>
            </a:r>
            <a:r>
              <a:rPr lang="en-US" sz="5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</a:p>
          <a:p>
            <a:r>
              <a:rPr lang="en-US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coming </a:t>
            </a:r>
            <a:r>
              <a:rPr lang="en-US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into town! Shout Hosanna!</a:t>
            </a:r>
          </a:p>
          <a:p>
            <a:r>
              <a:rPr lang="en-US" sz="5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Hosanna! Our deliverer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</a:t>
            </a:r>
          </a:p>
          <a:p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come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 Let all the hungry be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fed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  <a:p>
            <a:r>
              <a:rPr lang="en-US" sz="5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One</a:t>
            </a:r>
            <a:r>
              <a:rPr lang="en-US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Jesus, the servant king, </a:t>
            </a:r>
            <a:r>
              <a:rPr lang="en-US" sz="5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</a:t>
            </a:r>
          </a:p>
          <a:p>
            <a:r>
              <a:rPr lang="en-US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come </a:t>
            </a:r>
            <a:r>
              <a:rPr lang="en-US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show us a new kind of </a:t>
            </a:r>
            <a:r>
              <a:rPr lang="en-US" sz="5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power</a:t>
            </a:r>
            <a:r>
              <a:rPr lang="en-US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578460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381001"/>
            <a:ext cx="12192000" cy="4525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US" sz="4000" b="1" dirty="0">
              <a:solidFill>
                <a:schemeClr val="bg1"/>
              </a:solidFill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7100" i="1" dirty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Welcome!</a:t>
            </a:r>
          </a:p>
          <a:p>
            <a:pPr marL="0" indent="0" algn="ctr">
              <a:buNone/>
            </a:pPr>
            <a:endParaRPr lang="en-US" sz="7100" i="1" dirty="0"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7100" i="1" dirty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We’re so glad you could join us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8253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All: Hosanna! Our liberator will set the prisoners free! </a:t>
            </a:r>
          </a:p>
          <a:p>
            <a:r>
              <a:rPr lang="en-US" sz="5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One</a:t>
            </a:r>
            <a:r>
              <a:rPr lang="en-US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Let us worship the one who </a:t>
            </a:r>
            <a:r>
              <a:rPr lang="en-US" sz="5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</a:t>
            </a:r>
          </a:p>
          <a:p>
            <a:r>
              <a:rPr lang="en-US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save </a:t>
            </a:r>
            <a:r>
              <a:rPr lang="en-US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 from corruption. </a:t>
            </a:r>
            <a:r>
              <a:rPr lang="en-US" sz="5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Shout</a:t>
            </a:r>
          </a:p>
          <a:p>
            <a:r>
              <a:rPr lang="en-US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Hosanna </a:t>
            </a:r>
            <a:r>
              <a:rPr lang="en-US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the King of Kings! </a:t>
            </a:r>
          </a:p>
          <a:p>
            <a:r>
              <a:rPr lang="en-US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</a:p>
          <a:p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411620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All: Hosanna! Hosanna!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</a:p>
          <a:p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bread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life has come to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sustain</a:t>
            </a:r>
          </a:p>
          <a:p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Believing this promise, let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</a:t>
            </a:r>
          </a:p>
          <a:p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worship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together!</a:t>
            </a:r>
          </a:p>
          <a:p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424143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6" y="0"/>
            <a:ext cx="12192000" cy="68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86200" y="0"/>
            <a:ext cx="8305800" cy="3023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Hymn: VU #123  Hosanna, Loud Hosanna</a:t>
            </a:r>
            <a:endParaRPr lang="en-US" sz="6000" b="1" i="1" dirty="0" smtClean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050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Public Domain. </a:t>
            </a:r>
            <a:r>
              <a:rPr lang="en-US" sz="105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reprinted under </a:t>
            </a:r>
            <a:r>
              <a:rPr lang="en-US" sz="1050" dirty="0" err="1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05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A725110</a:t>
            </a:r>
          </a:p>
        </p:txBody>
      </p:sp>
    </p:spTree>
    <p:extLst>
      <p:ext uri="{BB962C8B-B14F-4D97-AF65-F5344CB8AC3E}">
        <p14:creationId xmlns:p14="http://schemas.microsoft.com/office/powerpoint/2010/main" val="39866632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Hosanna, loud hosanna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happy children sang;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Through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pillared court and temple 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joyful anthem rang;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Jesus, who had blessed them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close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folded to his breast,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children sang their praises,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simplest and the best.</a:t>
            </a:r>
          </a:p>
        </p:txBody>
      </p:sp>
    </p:spTree>
    <p:extLst>
      <p:ext uri="{BB962C8B-B14F-4D97-AF65-F5344CB8AC3E}">
        <p14:creationId xmlns:p14="http://schemas.microsoft.com/office/powerpoint/2010/main" val="336597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Olivet they followed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'mid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exultant crowd,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victory palm branch waving,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singing clear and loud;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Lord of earth and heaven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rode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in lowly state,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Content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 little children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should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his bidding wait.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37532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'Hosanna in the highest!'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That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ancient song we sing,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Christ is our Redeemer;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earth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let your anthems ring.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we ever praise him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with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heart and life and voice,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his humble presence 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eternally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rejoice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	*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73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716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5400" b="1" u="sng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Gathering Prayer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Holy God, we gather on this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Palm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Sunday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find ourselves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solidarity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the crowds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shouted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salvation. We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needs, both individually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collectively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8313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	hunger for righteousness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justice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compels us to proclaim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Hosanna! Save us!”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two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thousand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years later. As we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begin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this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journey toward the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cross,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admiration to despair,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are well-nourished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path ahead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07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prepared us, fed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 and truth,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refreshed our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spirits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throughout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Lenten season. Let us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carry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spirit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Hosanna in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hearts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ready to serve and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love,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knowing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journey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continues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toward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resurrection and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renewal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2130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May the bread we break,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both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physical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spiritual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remind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presence in every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step.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Guide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path and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sustain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work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ahead.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Amen.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4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-152400"/>
            <a:ext cx="12192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7200" u="sng" dirty="0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Bookmarks</a:t>
            </a:r>
          </a:p>
          <a:p>
            <a:pPr marL="0" indent="0" algn="ctr">
              <a:buNone/>
            </a:pPr>
            <a:r>
              <a:rPr lang="en-US" sz="5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Lenten Bookmarks are available.</a:t>
            </a:r>
          </a:p>
          <a:p>
            <a:pPr marL="0" indent="0" algn="ctr">
              <a:buNone/>
            </a:pPr>
            <a:r>
              <a:rPr lang="en-US" sz="5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new one each week of Lent and </a:t>
            </a:r>
            <a:r>
              <a:rPr lang="en-US" sz="52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Easter Sunday.</a:t>
            </a:r>
            <a:endParaRPr lang="en-US" sz="52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06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716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5400" b="1" u="sng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Lenten Prayer of Confession:</a:t>
            </a:r>
          </a:p>
          <a:p>
            <a:pPr>
              <a:buNone/>
            </a:pPr>
            <a:r>
              <a:rPr lang="en-US" sz="5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One: Because human beings </a:t>
            </a:r>
            <a:r>
              <a:rPr lang="en-US" sz="5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 </a:t>
            </a:r>
          </a:p>
          <a:p>
            <a:pPr>
              <a:buNone/>
            </a:pPr>
            <a:r>
              <a:rPr lang="en-US" sz="5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 trusting </a:t>
            </a:r>
            <a:r>
              <a:rPr lang="en-US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Jesus</a:t>
            </a:r>
            <a:r>
              <a:rPr lang="en-US" sz="5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buNone/>
            </a:pPr>
            <a:r>
              <a:rPr lang="en-US" sz="5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Holy and saving God,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confess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have sought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comfort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systems of power that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promise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alvation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dominance,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control, and division. 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73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place our hope in the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forces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wealth, status, and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self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preservation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rather than in 	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humility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Christ. We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align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ourselves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the powers of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world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turning away from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radical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love, justice, and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peace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embodied in Jesus. </a:t>
            </a:r>
          </a:p>
        </p:txBody>
      </p:sp>
    </p:spTree>
    <p:extLst>
      <p:ext uri="{BB962C8B-B14F-4D97-AF65-F5344CB8AC3E}">
        <p14:creationId xmlns:p14="http://schemas.microsoft.com/office/powerpoint/2010/main" val="159472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fail to notice how the cries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justice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the oppressed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mirror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“Hosannas” of hope.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ignore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cries of the poor,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marginalized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and the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suffering,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choosing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instead the easy path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complicity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1498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 turn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blind eye to the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earth’s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cries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the injustices so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many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endure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Forgive us, O God,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placing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trust in the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powers of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world rather than in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power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your love. </a:t>
            </a:r>
          </a:p>
        </p:txBody>
      </p:sp>
    </p:spTree>
    <p:extLst>
      <p:ext uri="{BB962C8B-B14F-4D97-AF65-F5344CB8AC3E}">
        <p14:creationId xmlns:p14="http://schemas.microsoft.com/office/powerpoint/2010/main" val="241105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Renew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hearts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minds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lead us back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the path of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true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salvation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where love, justice,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peace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reign. </a:t>
            </a:r>
          </a:p>
        </p:txBody>
      </p:sp>
    </p:spTree>
    <p:extLst>
      <p:ext uri="{BB962C8B-B14F-4D97-AF65-F5344CB8AC3E}">
        <p14:creationId xmlns:p14="http://schemas.microsoft.com/office/powerpoint/2010/main" val="414971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3855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The offering of</a:t>
            </a:r>
            <a:endParaRPr lang="en-US" sz="5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endParaRPr lang="en-US" sz="5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8" name="Picture 4" descr="Grace has no B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" y="0"/>
            <a:ext cx="12180278" cy="684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94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189" t="2654" r="2189" b="5464"/>
          <a:stretch/>
        </p:blipFill>
        <p:spPr>
          <a:xfrm>
            <a:off x="609600" y="-18748"/>
            <a:ext cx="10439400" cy="68767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10800000" flipV="1">
            <a:off x="-76200" y="4343400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love of Jesus is Good News</a:t>
            </a:r>
          </a:p>
          <a:p>
            <a:pPr algn="ctr"/>
            <a:r>
              <a:rPr 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Shout to the World!</a:t>
            </a:r>
          </a:p>
        </p:txBody>
      </p:sp>
    </p:spTree>
    <p:extLst>
      <p:ext uri="{BB962C8B-B14F-4D97-AF65-F5344CB8AC3E}">
        <p14:creationId xmlns:p14="http://schemas.microsoft.com/office/powerpoint/2010/main" val="379665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14800" y="-152400"/>
            <a:ext cx="784860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800" dirty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800" dirty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54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Hymn: MV #183  Shout Out Your </a:t>
            </a:r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</a:t>
            </a:r>
          </a:p>
          <a:p>
            <a:pPr algn="ctr"/>
            <a:r>
              <a:rPr lang="en-US" sz="100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1000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 </a:t>
            </a:r>
            <a:r>
              <a:rPr lang="en-US" sz="100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 Music: Bruce Harding reprinted under </a:t>
            </a:r>
            <a:r>
              <a:rPr lang="en-US" sz="1000" dirty="0" err="1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00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A-725110</a:t>
            </a:r>
          </a:p>
        </p:txBody>
      </p:sp>
    </p:spTree>
    <p:extLst>
      <p:ext uri="{BB962C8B-B14F-4D97-AF65-F5344CB8AC3E}">
        <p14:creationId xmlns:p14="http://schemas.microsoft.com/office/powerpoint/2010/main" val="41678692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I’m </a:t>
            </a:r>
            <a:r>
              <a:rPr lang="en-US" sz="5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gonna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shout, shout, 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Shout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 my love for Jesus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Jesus!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I’m </a:t>
            </a:r>
            <a:r>
              <a:rPr lang="en-US" sz="5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gonna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shout, shout, 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Shout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 my love 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God’s most holy child!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20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whatever I might do today, 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At home, at school, at work, at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play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I’ve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Jesus’ love deep down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inside 	of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me!</a:t>
            </a:r>
          </a:p>
        </p:txBody>
      </p:sp>
    </p:spTree>
    <p:extLst>
      <p:ext uri="{BB962C8B-B14F-4D97-AF65-F5344CB8AC3E}">
        <p14:creationId xmlns:p14="http://schemas.microsoft.com/office/powerpoint/2010/main" val="377020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-152400"/>
            <a:ext cx="12192000" cy="7010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8000" u="sng" dirty="0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Easter week!</a:t>
            </a:r>
          </a:p>
          <a:p>
            <a:pPr marL="0" indent="0">
              <a:buNone/>
            </a:pPr>
            <a:r>
              <a:rPr lang="en-US" sz="6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Come upstairs after the</a:t>
            </a:r>
          </a:p>
          <a:p>
            <a:pPr marL="0" indent="0">
              <a:buNone/>
            </a:pPr>
            <a:r>
              <a:rPr 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 for sandwiches,</a:t>
            </a:r>
          </a:p>
          <a:p>
            <a:pPr marL="0" indent="0">
              <a:buNone/>
            </a:pPr>
            <a:r>
              <a:rPr 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sweets, coffee, tea and meet</a:t>
            </a:r>
          </a:p>
          <a:p>
            <a:pPr marL="0" indent="0">
              <a:buNone/>
            </a:pPr>
            <a:r>
              <a:rPr 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people of  Easter Morning</a:t>
            </a:r>
            <a:r>
              <a:rPr 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6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2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I’m </a:t>
            </a:r>
            <a:r>
              <a:rPr lang="en-US" sz="5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gonna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raise, raise, 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Raise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 my hands for Jesus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Jesus!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I’m </a:t>
            </a:r>
            <a:r>
              <a:rPr lang="en-US" sz="5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gonna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raise, raise, 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Raise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 my hands 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God’s most holy child!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49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whatever I might do today, 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At home, at school, at work, at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play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I’ve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Jesus’ love deep down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inside 	of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me!</a:t>
            </a:r>
          </a:p>
        </p:txBody>
      </p:sp>
    </p:spTree>
    <p:extLst>
      <p:ext uri="{BB962C8B-B14F-4D97-AF65-F5344CB8AC3E}">
        <p14:creationId xmlns:p14="http://schemas.microsoft.com/office/powerpoint/2010/main" val="128908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I’m </a:t>
            </a:r>
            <a:r>
              <a:rPr lang="en-US" sz="5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gonna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dance, dance,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dance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around for Jesus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Jesus!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I’m </a:t>
            </a:r>
            <a:r>
              <a:rPr lang="en-US" sz="5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gonna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dance, dance,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dance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around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God’s most holy child!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26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whatever I might do today, 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At home, at school, at work, at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play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I’ve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Jesus’ love deep down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inside 	of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		*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56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050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llumination Images, Stock Photos &amp; Vector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3"/>
          <a:stretch/>
        </p:blipFill>
        <p:spPr bwMode="auto">
          <a:xfrm>
            <a:off x="1525556" y="-3110"/>
            <a:ext cx="9142445" cy="686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24101" y="5334000"/>
            <a:ext cx="7543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C000"/>
                </a:solidFill>
              </a:rPr>
              <a:t>Prayer for Illumination</a:t>
            </a:r>
            <a:endParaRPr lang="en-CA" sz="5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68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410200"/>
            <a:ext cx="12192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12: 12-16</a:t>
            </a:r>
            <a:endParaRPr lang="en-US" sz="72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2" descr="Palmassion;” John 12:12-16; March 29, 2015; FPC Holt | Presbydestri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7322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ome Follow Me 2019: Matthew 21-23; Mark 11; Luke 19-20; John 12 | Book of  Mormon Centr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12172950" cy="608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867400"/>
            <a:ext cx="12192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Luke 19: 28- 40</a:t>
            </a:r>
            <a:endParaRPr lang="en-US" sz="72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79374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62400" y="152400"/>
            <a:ext cx="7924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Ministry of Music</a:t>
            </a:r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ctr"/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Lay Down</a:t>
            </a:r>
            <a:endParaRPr lang="en-US" sz="10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303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19050" y="4282673"/>
            <a:ext cx="121729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stellar" panose="020A0402060406010301" pitchFamily="18" charset="0"/>
                <a:ea typeface="Tahoma" panose="020B0604030504040204" pitchFamily="34" charset="0"/>
                <a:cs typeface="Tahoma" panose="020B0604030504040204" pitchFamily="34" charset="0"/>
              </a:rPr>
              <a:t>Bread for the Road </a:t>
            </a:r>
            <a:endParaRPr lang="en-US" sz="8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99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stellar" panose="020A0402060406010301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4" name="Picture 2" descr="Artisanal Sourdough Loav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11" y="0"/>
            <a:ext cx="121920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25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14800" y="-152400"/>
            <a:ext cx="784860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800" dirty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800" dirty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60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Hymn: MV #202 Bread For The Journey  2x </a:t>
            </a:r>
            <a:endParaRPr lang="en-US" sz="6000" b="1" dirty="0" smtClean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00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Bruce Harding. reprinted under </a:t>
            </a:r>
            <a:r>
              <a:rPr lang="en-US" sz="1000" dirty="0" err="1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00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A-725110</a:t>
            </a:r>
          </a:p>
        </p:txBody>
      </p:sp>
    </p:spTree>
    <p:extLst>
      <p:ext uri="{BB962C8B-B14F-4D97-AF65-F5344CB8AC3E}">
        <p14:creationId xmlns:p14="http://schemas.microsoft.com/office/powerpoint/2010/main" val="16778811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-152400"/>
            <a:ext cx="12192000" cy="7010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8000" u="sng" dirty="0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Easter week!</a:t>
            </a:r>
          </a:p>
          <a:p>
            <a:pPr marL="0" indent="0">
              <a:buNone/>
            </a:pPr>
            <a:r>
              <a:rPr lang="en-US" sz="6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Maundy Thursday:</a:t>
            </a:r>
            <a:r>
              <a:rPr lang="en-US" sz="6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6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Maundy Thursday service is</a:t>
            </a:r>
          </a:p>
          <a:p>
            <a:pPr marL="0" indent="0">
              <a:buNone/>
            </a:pPr>
            <a:r>
              <a:rPr 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 6:00 and will include</a:t>
            </a:r>
          </a:p>
          <a:p>
            <a:pPr marL="0" indent="0">
              <a:buNone/>
            </a:pPr>
            <a:r>
              <a:rPr 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communion. It will not be a</a:t>
            </a:r>
          </a:p>
          <a:p>
            <a:pPr marL="0" indent="0">
              <a:buNone/>
            </a:pPr>
            <a:r>
              <a:rPr 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 luck.</a:t>
            </a:r>
          </a:p>
        </p:txBody>
      </p:sp>
    </p:spTree>
    <p:extLst>
      <p:ext uri="{BB962C8B-B14F-4D97-AF65-F5344CB8AC3E}">
        <p14:creationId xmlns:p14="http://schemas.microsoft.com/office/powerpoint/2010/main" val="401831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Bread for the journey,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Food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way.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Cup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God’s blessing,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Tomorrow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today.</a:t>
            </a:r>
          </a:p>
          <a:p>
            <a:pPr>
              <a:buNone/>
            </a:pP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73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Bread for the journey,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Food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way.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Cup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God’s blessing,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Tomorrow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today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	*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95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rayers of the People — November 24, 2013 | New Beginnings Lutheran Chu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6" y="0"/>
            <a:ext cx="122058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457200"/>
            <a:ext cx="7924800" cy="6400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5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Prayers of</a:t>
            </a:r>
          </a:p>
          <a:p>
            <a:pPr marL="0" indent="0" algn="ctr">
              <a:buNone/>
            </a:pPr>
            <a:r>
              <a:rPr lang="en-US" sz="5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</a:t>
            </a:r>
            <a:r>
              <a:rPr lang="en-US" sz="5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</a:t>
            </a:r>
            <a:r>
              <a:rPr lang="en-US" sz="5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People</a:t>
            </a:r>
          </a:p>
          <a:p>
            <a:pPr marL="0" indent="0" algn="ctr">
              <a:buNone/>
            </a:pPr>
            <a:endParaRPr lang="en-US" sz="28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endParaRPr lang="en-US" sz="48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endParaRPr lang="en-US" sz="48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r>
              <a:rPr lang="en-US" sz="4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One</a:t>
            </a:r>
            <a:r>
              <a:rPr lang="en-US" sz="4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Bread of life,</a:t>
            </a:r>
          </a:p>
          <a:p>
            <a:pPr marL="0" indent="0" algn="ctr">
              <a:buNone/>
            </a:pPr>
            <a:r>
              <a:rPr lang="en-US" sz="4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All</a:t>
            </a:r>
            <a:r>
              <a:rPr lang="en-US" sz="48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Hosanna, save us. </a:t>
            </a:r>
            <a:endParaRPr lang="en-US" sz="48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endParaRPr lang="en-US" sz="28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r">
              <a:buNone/>
            </a:pP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endParaRPr lang="en-US" sz="4000" b="1" dirty="0">
              <a:solidFill>
                <a:srgbClr val="86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77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mazon.com: CYTING The Lord&amp;#39;s Prayer Engraved Wallet Card Bible Verse  Wallet Insert Christian Jewelry Religious Gift (The Lord&amp;#39;s Prayer Wallet  Card) : Clothing, Shoes &amp;amp; Jewelr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" t="4607" r="3170" b="4857"/>
          <a:stretch/>
        </p:blipFill>
        <p:spPr bwMode="auto">
          <a:xfrm>
            <a:off x="965045" y="0"/>
            <a:ext cx="1006113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05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 descr="Image result for offeri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4" name="AutoShape 4" descr="Image result for offeri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Image result for offering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0" y="21771"/>
            <a:ext cx="12192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en-CA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 the ministry of St. Paul’s :</a:t>
            </a:r>
          </a:p>
          <a:p>
            <a:pPr marL="457200" indent="-457200">
              <a:buFontTx/>
              <a:buChar char="-"/>
            </a:pPr>
            <a:r>
              <a:rPr lang="en-US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 PAR – ask us how to join</a:t>
            </a:r>
          </a:p>
          <a:p>
            <a:pPr marL="457200" indent="-457200">
              <a:buFontTx/>
              <a:buChar char="-"/>
            </a:pPr>
            <a:r>
              <a:rPr lang="en-CA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 Canada Helps</a:t>
            </a:r>
          </a:p>
          <a:p>
            <a:r>
              <a:rPr lang="en-CA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CA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search for St. Paul’s Sussex</a:t>
            </a:r>
            <a:endParaRPr lang="en-CA" sz="4000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CA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 e-transfer to </a:t>
            </a:r>
            <a:r>
              <a:rPr lang="en-CA" sz="40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treasurerstpaulsucc1@gmail.com</a:t>
            </a:r>
            <a:r>
              <a:rPr lang="en-CA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CA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drop in collection plates </a:t>
            </a:r>
            <a:r>
              <a:rPr lang="en-CA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located in the Narthex and near exit door</a:t>
            </a:r>
          </a:p>
          <a:p>
            <a:pPr marL="342900" indent="-342900">
              <a:buFont typeface="Tahoma" panose="020B0604030504040204" pitchFamily="34" charset="0"/>
              <a:buChar char="-"/>
            </a:pPr>
            <a:r>
              <a:rPr lang="en-CA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mail to</a:t>
            </a:r>
          </a:p>
          <a:p>
            <a:r>
              <a:rPr lang="en-CA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en-CA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Morrison Avenue, Sussex, N.B.  </a:t>
            </a:r>
            <a:r>
              <a:rPr lang="es-C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E4E 1P5</a:t>
            </a:r>
            <a:endParaRPr lang="en-CA" sz="4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Tahoma" panose="020B0604030504040204" pitchFamily="34" charset="0"/>
              <a:buChar char="-"/>
            </a:pPr>
            <a:r>
              <a:rPr lang="en-CA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during office hours</a:t>
            </a:r>
            <a:endParaRPr lang="en-CA" sz="4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3099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54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Prayer of Dedication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Gracious God who saves, we bring our gifts to you. We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offer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time, talents, and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resources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work in the world. </a:t>
            </a:r>
          </a:p>
        </p:txBody>
      </p:sp>
    </p:spTree>
    <p:extLst>
      <p:ext uri="{BB962C8B-B14F-4D97-AF65-F5344CB8AC3E}">
        <p14:creationId xmlns:p14="http://schemas.microsoft.com/office/powerpoint/2010/main" val="8151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these gifts be a sign of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trust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you, and may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nourish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mission of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love,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justice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and hope for all.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Christ’s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name, we pray. </a:t>
            </a:r>
            <a:endParaRPr lang="en-US" sz="5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Amen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1823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81275" y="28575"/>
            <a:ext cx="9601200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</a:t>
            </a:r>
            <a:r>
              <a:rPr lang="en-US" sz="60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MV #</a:t>
            </a:r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</a:p>
          <a:p>
            <a:pPr algn="ctr"/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60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This Path </a:t>
            </a:r>
            <a:endParaRPr lang="en-US" sz="6000" b="1" dirty="0" smtClean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1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Words: Lynn Bauman 2000, Music: Linnea Good 2003 reprinted under </a:t>
            </a:r>
            <a:r>
              <a:rPr lang="en-US" sz="11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1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A-725110</a:t>
            </a:r>
            <a:endParaRPr lang="en-US" sz="1100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1891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on this path, 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gates of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holiness 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open wide,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this path,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gates of holiness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open wide,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44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this path, 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gates of holiness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open wide!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Open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wide! Open wide! 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Open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wide!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gates are open wide!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51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-152400"/>
            <a:ext cx="12192000" cy="7010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8000" u="sng" dirty="0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Easter week!</a:t>
            </a:r>
          </a:p>
          <a:p>
            <a:pPr marL="0" indent="0">
              <a:buNone/>
            </a:pPr>
            <a:r>
              <a:rPr lang="en-US" sz="6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Good Friday:</a:t>
            </a:r>
            <a:r>
              <a:rPr lang="en-US" sz="6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6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Good Friday service is at 10am</a:t>
            </a:r>
          </a:p>
          <a:p>
            <a:pPr marL="0" indent="0">
              <a:buNone/>
            </a:pPr>
            <a:r>
              <a:rPr 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6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64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 enter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gates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holiness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open wide,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enter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gates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holiness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open wide,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2221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 enter in the gates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holiness are open wide!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Open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wide! Open wide! 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Open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wide!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gates are open wide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	*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65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5400" b="1" u="sng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Affirmation of Faith</a:t>
            </a:r>
            <a:endParaRPr lang="en-US" sz="54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believe in Jesus Christ,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rode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into Jerusalem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warhorse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 on a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humble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donkey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proclaiming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peace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instead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domination. </a:t>
            </a:r>
          </a:p>
        </p:txBody>
      </p:sp>
    </p:spTree>
    <p:extLst>
      <p:ext uri="{BB962C8B-B14F-4D97-AF65-F5344CB8AC3E}">
        <p14:creationId xmlns:p14="http://schemas.microsoft.com/office/powerpoint/2010/main" val="366524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believe in the way of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servant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leader, where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greatness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found in humility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and power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made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perfect in love. We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believe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choosing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integrity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bluster,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faithfulness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 greed,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justice over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empty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promises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empire. </a:t>
            </a:r>
          </a:p>
        </p:txBody>
      </p:sp>
    </p:spTree>
    <p:extLst>
      <p:ext uri="{BB962C8B-B14F-4D97-AF65-F5344CB8AC3E}">
        <p14:creationId xmlns:p14="http://schemas.microsoft.com/office/powerpoint/2010/main" val="58097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believe God’s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kin(g)</a:t>
            </a:r>
            <a:r>
              <a:rPr lang="en-US" sz="54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dom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built by violence, but by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transformative power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grace,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mercy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and sacrifice. We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believe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salvation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found in the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halls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mighty, but in the heart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Christ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who calls us to walk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road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love and courage. </a:t>
            </a:r>
          </a:p>
        </p:txBody>
      </p:sp>
    </p:spTree>
    <p:extLst>
      <p:ext uri="{BB962C8B-B14F-4D97-AF65-F5344CB8AC3E}">
        <p14:creationId xmlns:p14="http://schemas.microsoft.com/office/powerpoint/2010/main" val="127665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 believe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shouting “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Hosanna”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one who brings true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peace,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trusting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 in the powers of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world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but in the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reign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God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end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Amen.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buNone/>
            </a:pP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34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1524000" y="1174880"/>
            <a:ext cx="9144000" cy="4508241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sz="6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Benediction</a:t>
            </a:r>
          </a:p>
          <a:p>
            <a:pPr marL="0" indent="0" algn="ctr">
              <a:buNone/>
              <a:defRPr/>
            </a:pPr>
            <a:r>
              <a:rPr lang="en-US" sz="6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&amp;</a:t>
            </a:r>
          </a:p>
          <a:p>
            <a:pPr marL="0" indent="0" algn="ctr">
              <a:buNone/>
              <a:defRPr/>
            </a:pPr>
            <a:r>
              <a:rPr lang="en-US" sz="6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Commission</a:t>
            </a:r>
          </a:p>
          <a:p>
            <a:pPr marL="0" indent="0" algn="ctr">
              <a:buNone/>
            </a:pPr>
            <a:endParaRPr lang="en-CA" sz="11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CA" sz="1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marL="0" indent="0" algn="ctr">
              <a:buNone/>
              <a:defRPr/>
            </a:pPr>
            <a:endParaRPr lang="en-CA" sz="4000" b="1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60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09800" y="0"/>
            <a:ext cx="9982200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Sung Benediction</a:t>
            </a:r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algn="ctr"/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Hosanna 2x’s</a:t>
            </a:r>
          </a:p>
          <a:p>
            <a:pPr algn="ctr"/>
            <a:r>
              <a:rPr lang="en-US" sz="10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Carl </a:t>
            </a:r>
            <a:r>
              <a:rPr lang="en-US" sz="1000" dirty="0" smtClean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Tuttle reprinted </a:t>
            </a:r>
            <a:r>
              <a:rPr lang="en-US" sz="10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 </a:t>
            </a:r>
            <a:r>
              <a:rPr lang="en-US" sz="1000" dirty="0" err="1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0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A-725110</a:t>
            </a:r>
          </a:p>
          <a:p>
            <a:pPr algn="ctr"/>
            <a:endParaRPr lang="en-US" sz="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7418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0" y="32657"/>
            <a:ext cx="12192000" cy="68253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Hosanna, hosanna,</a:t>
            </a:r>
          </a:p>
          <a:p>
            <a:pPr marL="0" indent="0"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hosanna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highest.</a:t>
            </a:r>
          </a:p>
          <a:p>
            <a:pPr marL="0" indent="0"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Hosanna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hosanna,</a:t>
            </a:r>
          </a:p>
          <a:p>
            <a:pPr marL="0" indent="0"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hosanna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highest.</a:t>
            </a:r>
          </a:p>
          <a:p>
            <a:pPr marL="0" indent="0"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68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0" y="32657"/>
            <a:ext cx="12192000" cy="68253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Lord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lift up your name,</a:t>
            </a:r>
          </a:p>
          <a:p>
            <a:pPr marL="0" indent="0"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With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hearts full of praise,</a:t>
            </a:r>
          </a:p>
          <a:p>
            <a:pPr marL="0" indent="0"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exalted O Lord, my God, </a:t>
            </a:r>
          </a:p>
          <a:p>
            <a:pPr marL="0" indent="0"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Hosanna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highest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46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-152400"/>
            <a:ext cx="12192000" cy="7010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8000" u="sng" dirty="0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Easter week!</a:t>
            </a:r>
          </a:p>
          <a:p>
            <a:pPr marL="0" indent="0">
              <a:buNone/>
            </a:pPr>
            <a:r>
              <a:rPr lang="en-US" sz="60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Easter Sunday</a:t>
            </a:r>
            <a:r>
              <a:rPr lang="en-US" sz="6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0" indent="0">
              <a:buNone/>
            </a:pPr>
            <a:r>
              <a:rPr 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6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Sonrise</a:t>
            </a:r>
            <a:r>
              <a:rPr lang="en-US" sz="6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service at 7:30am.</a:t>
            </a:r>
          </a:p>
          <a:p>
            <a:pPr marL="0" indent="0">
              <a:buNone/>
            </a:pPr>
            <a:r>
              <a:rPr 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Please be aware of the time</a:t>
            </a:r>
          </a:p>
          <a:p>
            <a:pPr marL="0" indent="0">
              <a:buNone/>
            </a:pPr>
            <a:r>
              <a:rPr 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change from 8am.</a:t>
            </a:r>
            <a:r>
              <a:rPr lang="en-US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At the park next 	to where the Ultramar used to be. 	Raining? It will be here at the church.</a:t>
            </a:r>
            <a:endParaRPr lang="en-US" sz="6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53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0" y="32657"/>
            <a:ext cx="12192000" cy="68253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Glory, glory,</a:t>
            </a:r>
          </a:p>
          <a:p>
            <a:pPr marL="0" indent="0"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glory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the King of Kings.</a:t>
            </a:r>
          </a:p>
          <a:p>
            <a:pPr marL="0" indent="0"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Glory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glory,</a:t>
            </a:r>
          </a:p>
          <a:p>
            <a:pPr marL="0" indent="0"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glory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the King of Kings.</a:t>
            </a:r>
          </a:p>
          <a:p>
            <a:pPr marL="0" indent="0"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9515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0" y="32657"/>
            <a:ext cx="12192000" cy="68253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Lord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lift up your name,</a:t>
            </a:r>
          </a:p>
          <a:p>
            <a:pPr marL="0" indent="0"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With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hearts full of praise,</a:t>
            </a:r>
          </a:p>
          <a:p>
            <a:pPr marL="0" indent="0"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exalted O Lord, my God, </a:t>
            </a:r>
          </a:p>
          <a:p>
            <a:pPr marL="0" indent="0"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Glory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the King of kings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76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0" y="32657"/>
            <a:ext cx="12192000" cy="68253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Hosanna, hosanna,</a:t>
            </a:r>
          </a:p>
          <a:p>
            <a:pPr marL="0" indent="0"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hosanna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highest.</a:t>
            </a:r>
          </a:p>
          <a:p>
            <a:pPr marL="0" indent="0"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Hosanna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hosanna,</a:t>
            </a:r>
          </a:p>
          <a:p>
            <a:pPr marL="0" indent="0"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hosanna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highest.</a:t>
            </a:r>
          </a:p>
          <a:p>
            <a:pPr marL="0" indent="0"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0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0" y="32657"/>
            <a:ext cx="12192000" cy="68253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Lord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lift up your name,</a:t>
            </a:r>
          </a:p>
          <a:p>
            <a:pPr marL="0" indent="0"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With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hearts full of praise,</a:t>
            </a:r>
          </a:p>
          <a:p>
            <a:pPr marL="0" indent="0"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exalted O Lord, my God, </a:t>
            </a:r>
          </a:p>
          <a:p>
            <a:pPr marL="0" indent="0"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Hosanna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highest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07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0" y="32657"/>
            <a:ext cx="12192000" cy="68253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Glory, glory,</a:t>
            </a:r>
          </a:p>
          <a:p>
            <a:pPr marL="0" indent="0"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glory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the King of Kings.</a:t>
            </a:r>
          </a:p>
          <a:p>
            <a:pPr marL="0" indent="0"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Glory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glory,</a:t>
            </a:r>
          </a:p>
          <a:p>
            <a:pPr marL="0" indent="0"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glory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the King of Kings.</a:t>
            </a:r>
          </a:p>
          <a:p>
            <a:pPr marL="0" indent="0"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53827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0" y="32657"/>
            <a:ext cx="12192000" cy="68253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Lord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lift up your name,</a:t>
            </a:r>
          </a:p>
          <a:p>
            <a:pPr marL="0" indent="0"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With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hearts full of praise,</a:t>
            </a:r>
          </a:p>
          <a:p>
            <a:pPr marL="0" indent="0"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exalted O Lord, my God, </a:t>
            </a:r>
          </a:p>
          <a:p>
            <a:pPr marL="0" indent="0"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Glory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the King of kings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</a:t>
            </a:r>
            <a:r>
              <a:rPr lang="en-US" sz="54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25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-152400"/>
            <a:ext cx="12192000" cy="7010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8000" u="sng" dirty="0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Easter week!</a:t>
            </a:r>
          </a:p>
          <a:p>
            <a:pPr marL="0" indent="0">
              <a:buNone/>
            </a:pPr>
            <a:r>
              <a:rPr lang="en-US" sz="60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Easter Sunday</a:t>
            </a:r>
            <a:r>
              <a:rPr lang="en-US" sz="6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0" indent="0">
              <a:buNone/>
            </a:pPr>
            <a:r>
              <a:rPr 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6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Breakfast after the </a:t>
            </a:r>
            <a:r>
              <a:rPr lang="en-US" sz="6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Sonrise</a:t>
            </a:r>
            <a:endParaRPr lang="en-US" sz="6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6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service from 8-9ish. </a:t>
            </a:r>
          </a:p>
          <a:p>
            <a:pPr marL="0" indent="0">
              <a:buNone/>
            </a:pPr>
            <a:r>
              <a:rPr 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en-US" sz="6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76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-152400"/>
            <a:ext cx="12192000" cy="7010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8000" u="sng" dirty="0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Easter week!</a:t>
            </a:r>
          </a:p>
          <a:p>
            <a:pPr marL="0" indent="0">
              <a:buNone/>
            </a:pPr>
            <a:r>
              <a:rPr lang="en-US" sz="60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Easter Sunday</a:t>
            </a:r>
            <a:r>
              <a:rPr lang="en-US" sz="6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0" indent="0">
              <a:buNone/>
            </a:pPr>
            <a:r>
              <a:rPr 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6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will be an Easter egg</a:t>
            </a:r>
          </a:p>
          <a:p>
            <a:pPr marL="0" indent="0">
              <a:buNone/>
            </a:pPr>
            <a:r>
              <a:rPr 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hunt in the church at 9:30.</a:t>
            </a:r>
          </a:p>
          <a:p>
            <a:pPr marL="0" indent="0">
              <a:buNone/>
            </a:pPr>
            <a:r>
              <a:rPr 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Main floor and basement</a:t>
            </a:r>
          </a:p>
          <a:p>
            <a:pPr marL="0" indent="0">
              <a:buNone/>
            </a:pPr>
            <a:r>
              <a:rPr 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levels </a:t>
            </a:r>
            <a:r>
              <a:rPr lang="en-US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(not including the sanctuary)</a:t>
            </a:r>
            <a:endParaRPr lang="en-US" sz="6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99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C103367979990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ustom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89969</TotalTime>
  <Words>1756</Words>
  <Application>Microsoft Office PowerPoint</Application>
  <PresentationFormat>Widescreen</PresentationFormat>
  <Paragraphs>454</Paragraphs>
  <Slides>75</Slides>
  <Notes>71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3" baseType="lpstr">
      <vt:lpstr>Algerian</vt:lpstr>
      <vt:lpstr>Arial</vt:lpstr>
      <vt:lpstr>Brush Script MT</vt:lpstr>
      <vt:lpstr>Calibri</vt:lpstr>
      <vt:lpstr>Castellar</vt:lpstr>
      <vt:lpstr>Tahoma</vt:lpstr>
      <vt:lpstr>Times New Roman</vt:lpstr>
      <vt:lpstr>TC103367979990</vt:lpstr>
      <vt:lpstr>Palm Sunday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St. Paul’s  April 7th, 2013 2nd Sunday of Easter</dc:title>
  <dc:creator>Default</dc:creator>
  <cp:lastModifiedBy>User</cp:lastModifiedBy>
  <cp:revision>5448</cp:revision>
  <cp:lastPrinted>2025-03-13T13:44:53Z</cp:lastPrinted>
  <dcterms:created xsi:type="dcterms:W3CDTF">2013-04-04T17:06:11Z</dcterms:created>
  <dcterms:modified xsi:type="dcterms:W3CDTF">2025-04-10T15:24:27Z</dcterms:modified>
</cp:coreProperties>
</file>