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47" r:id="rId1"/>
    <p:sldMasterId id="2147483760" r:id="rId2"/>
    <p:sldMasterId id="2147483773" r:id="rId3"/>
  </p:sldMasterIdLst>
  <p:notesMasterIdLst>
    <p:notesMasterId r:id="rId61"/>
  </p:notesMasterIdLst>
  <p:handoutMasterIdLst>
    <p:handoutMasterId r:id="rId62"/>
  </p:handoutMasterIdLst>
  <p:sldIdLst>
    <p:sldId id="7105" r:id="rId4"/>
    <p:sldId id="7515" r:id="rId5"/>
    <p:sldId id="7765" r:id="rId6"/>
    <p:sldId id="7781" r:id="rId7"/>
    <p:sldId id="7782" r:id="rId8"/>
    <p:sldId id="7293" r:id="rId9"/>
    <p:sldId id="6319" r:id="rId10"/>
    <p:sldId id="3843" r:id="rId11"/>
    <p:sldId id="5285" r:id="rId12"/>
    <p:sldId id="5539" r:id="rId13"/>
    <p:sldId id="7517" r:id="rId14"/>
    <p:sldId id="6843" r:id="rId15"/>
    <p:sldId id="7116" r:id="rId16"/>
    <p:sldId id="7454" r:id="rId17"/>
    <p:sldId id="7736" r:id="rId18"/>
    <p:sldId id="7766" r:id="rId19"/>
    <p:sldId id="7744" r:id="rId20"/>
    <p:sldId id="7767" r:id="rId21"/>
    <p:sldId id="7724" r:id="rId22"/>
    <p:sldId id="7768" r:id="rId23"/>
    <p:sldId id="7530" r:id="rId24"/>
    <p:sldId id="7682" r:id="rId25"/>
    <p:sldId id="7747" r:id="rId26"/>
    <p:sldId id="7705" r:id="rId27"/>
    <p:sldId id="7677" r:id="rId28"/>
    <p:sldId id="7774" r:id="rId29"/>
    <p:sldId id="6387" r:id="rId30"/>
    <p:sldId id="7709" r:id="rId31"/>
    <p:sldId id="7758" r:id="rId32"/>
    <p:sldId id="7759" r:id="rId33"/>
    <p:sldId id="7672" r:id="rId34"/>
    <p:sldId id="7760" r:id="rId35"/>
    <p:sldId id="7769" r:id="rId36"/>
    <p:sldId id="7761" r:id="rId37"/>
    <p:sldId id="7762" r:id="rId38"/>
    <p:sldId id="7770" r:id="rId39"/>
    <p:sldId id="7763" r:id="rId40"/>
    <p:sldId id="7771" r:id="rId41"/>
    <p:sldId id="7612" r:id="rId42"/>
    <p:sldId id="7424" r:id="rId43"/>
    <p:sldId id="7613" r:id="rId44"/>
    <p:sldId id="7673" r:id="rId45"/>
    <p:sldId id="7772" r:id="rId46"/>
    <p:sldId id="7685" r:id="rId47"/>
    <p:sldId id="7725" r:id="rId48"/>
    <p:sldId id="7773" r:id="rId49"/>
    <p:sldId id="7764" r:id="rId50"/>
    <p:sldId id="7777" r:id="rId51"/>
    <p:sldId id="7775" r:id="rId52"/>
    <p:sldId id="7778" r:id="rId53"/>
    <p:sldId id="7776" r:id="rId54"/>
    <p:sldId id="7779" r:id="rId55"/>
    <p:sldId id="7780" r:id="rId56"/>
    <p:sldId id="7289" r:id="rId57"/>
    <p:sldId id="6847" r:id="rId58"/>
    <p:sldId id="7204" r:id="rId59"/>
    <p:sldId id="7717" r:id="rId60"/>
  </p:sldIdLst>
  <p:sldSz cx="12192000" cy="6858000"/>
  <p:notesSz cx="9236075" cy="6950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8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89" userDrawn="1">
          <p15:clr>
            <a:srgbClr val="A4A3A4"/>
          </p15:clr>
        </p15:guide>
        <p15:guide id="2" pos="290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2C28"/>
    <a:srgbClr val="FBD265"/>
    <a:srgbClr val="FEB282"/>
    <a:srgbClr val="F4A255"/>
    <a:srgbClr val="FDD26E"/>
    <a:srgbClr val="990000"/>
    <a:srgbClr val="000000"/>
    <a:srgbClr val="010101"/>
    <a:srgbClr val="893A29"/>
    <a:srgbClr val="1329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24" autoAdjust="0"/>
    <p:restoredTop sz="95316" autoAdjust="0"/>
  </p:normalViewPr>
  <p:slideViewPr>
    <p:cSldViewPr>
      <p:cViewPr varScale="1">
        <p:scale>
          <a:sx n="58" d="100"/>
          <a:sy n="58" d="100"/>
        </p:scale>
        <p:origin x="102" y="1068"/>
      </p:cViewPr>
      <p:guideLst>
        <p:guide orient="horz" pos="2160"/>
        <p:guide pos="3888"/>
      </p:guideLst>
    </p:cSldViewPr>
  </p:slideViewPr>
  <p:outlineViewPr>
    <p:cViewPr>
      <p:scale>
        <a:sx n="33" d="100"/>
        <a:sy n="33" d="100"/>
      </p:scale>
      <p:origin x="0" y="-2714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144" y="-72"/>
      </p:cViewPr>
      <p:guideLst>
        <p:guide orient="horz" pos="2189"/>
        <p:guide pos="29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tableStyles" Target="tableStyles.xml"/><Relationship Id="rId5" Type="http://schemas.openxmlformats.org/officeDocument/2006/relationships/slide" Target="slides/slide2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1640" y="0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8D5472E2-32CD-4F85-BD02-894A963F60A1}" type="datetimeFigureOut">
              <a:rPr lang="en-US" smtClean="0"/>
              <a:pPr/>
              <a:t>8/21/2025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01365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1640" y="6601365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60EB411C-7C79-4167-9BA5-FB74BAA06D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640" y="0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3A5B5722-F536-4C6D-9331-97BD1ABD3BA1}" type="datetimeFigureOut">
              <a:rPr lang="en-US" smtClean="0"/>
              <a:pPr/>
              <a:t>8/21/2025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01875" y="520700"/>
            <a:ext cx="4632325" cy="2606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608" y="3301286"/>
            <a:ext cx="7388860" cy="3127534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01365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640" y="6601365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01A43289-72DB-4DE3-88FE-0BF995509FC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305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2658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0064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7245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289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3833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9899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918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9088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7761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107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6182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0479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1985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0809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1415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4775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5780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1004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1984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3615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963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2F46CD1-25C3-4A89-B41C-60200E8FC571}" type="slidenum">
              <a:rPr lang="en-CA" smtClean="0">
                <a:solidFill>
                  <a:prstClr val="black"/>
                </a:solidFill>
              </a:rPr>
              <a:pPr/>
              <a:t>8</a:t>
            </a:fld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301875" y="520700"/>
            <a:ext cx="4632325" cy="26066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CA" dirty="0"/>
              <a:t>Hymn Title Page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6069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11104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04816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85951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F5A0F2-97A0-43D2-BCC4-592BB9DBF394}" type="slidenum">
              <a:rPr lang="en-CA">
                <a:solidFill>
                  <a:prstClr val="black"/>
                </a:solidFill>
              </a:rPr>
              <a:pPr/>
              <a:t>41</a:t>
            </a:fld>
            <a:endParaRPr lang="en-CA">
              <a:solidFill>
                <a:prstClr val="black"/>
              </a:solidFill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01875" y="520700"/>
            <a:ext cx="4632325" cy="2606675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Body text for hymns and prayers</a:t>
            </a:r>
          </a:p>
        </p:txBody>
      </p:sp>
    </p:spTree>
    <p:extLst>
      <p:ext uri="{BB962C8B-B14F-4D97-AF65-F5344CB8AC3E}">
        <p14:creationId xmlns:p14="http://schemas.microsoft.com/office/powerpoint/2010/main" val="424065184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589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72035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746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08808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752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A43289-72DB-4DE3-88FE-0BF995509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634037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1988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31234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60832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86206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42240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88485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40031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301875" y="520700"/>
            <a:ext cx="4632325" cy="26066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3EC9F2A-0204-4F09-880A-DE9981541AF9}" type="slidenum">
              <a:rPr lang="en-CA" smtClean="0">
                <a:solidFill>
                  <a:prstClr val="black"/>
                </a:solidFill>
              </a:rPr>
              <a:pPr/>
              <a:t>54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26184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85597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301875" y="520700"/>
            <a:ext cx="4632325" cy="26066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3EC9F2A-0204-4F09-880A-DE9981541AF9}" type="slidenum">
              <a:rPr lang="en-CA" smtClean="0">
                <a:solidFill>
                  <a:prstClr val="black"/>
                </a:solidFill>
              </a:rPr>
              <a:pPr/>
              <a:t>56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801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68791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301875" y="520700"/>
            <a:ext cx="4632325" cy="26066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3EC9F2A-0204-4F09-880A-DE9981541AF9}" type="slidenum">
              <a:rPr lang="en-CA" smtClean="0">
                <a:solidFill>
                  <a:prstClr val="black"/>
                </a:solidFill>
              </a:rPr>
              <a:pPr/>
              <a:t>57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5371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5978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6338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4945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31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2667000"/>
            <a:ext cx="5486400" cy="121920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10000"/>
            <a:ext cx="5486400" cy="609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CA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238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7237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561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83600" y="685800"/>
            <a:ext cx="1676400" cy="5867400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0"/>
            <a:ext cx="4826000" cy="5867400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8980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2667000"/>
            <a:ext cx="5486400" cy="121920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10000"/>
            <a:ext cx="5486400" cy="609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CA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0204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7459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0799" y="4406901"/>
            <a:ext cx="746548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0799" y="2906713"/>
            <a:ext cx="7465484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0117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62400" y="2133600"/>
            <a:ext cx="2946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2000" y="2133600"/>
            <a:ext cx="2946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7305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8534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1535113"/>
            <a:ext cx="3860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0" y="2174875"/>
            <a:ext cx="3860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16801" y="1535113"/>
            <a:ext cx="3860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16801" y="2174875"/>
            <a:ext cx="3860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1434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6400" y="4267200"/>
            <a:ext cx="6705600" cy="838200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2642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5776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7215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78350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201" y="319087"/>
            <a:ext cx="4011084" cy="1143174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0" y="273051"/>
            <a:ext cx="5791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7201" y="1481138"/>
            <a:ext cx="4011084" cy="4614863"/>
          </a:xfrm>
        </p:spPr>
        <p:txBody>
          <a:bodyPr/>
          <a:lstStyle>
            <a:lvl1pPr marL="0" indent="0" algn="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63251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dirty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78229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4578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83600" y="685800"/>
            <a:ext cx="1676400" cy="5867400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0"/>
            <a:ext cx="4826000" cy="5867400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6603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2667000"/>
            <a:ext cx="5486400" cy="121920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10000"/>
            <a:ext cx="5486400" cy="609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CA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327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9399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0799" y="4406901"/>
            <a:ext cx="746548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0799" y="2906713"/>
            <a:ext cx="7465484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27996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62400" y="2133600"/>
            <a:ext cx="2946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2000" y="2133600"/>
            <a:ext cx="2946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6488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8534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1535113"/>
            <a:ext cx="3860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0" y="2174875"/>
            <a:ext cx="3860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16801" y="1535113"/>
            <a:ext cx="3860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16801" y="2174875"/>
            <a:ext cx="3860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759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0799" y="4406901"/>
            <a:ext cx="746548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0799" y="2906713"/>
            <a:ext cx="7465484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9899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6400" y="4267200"/>
            <a:ext cx="6705600" cy="838200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2521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75897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66586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201" y="319087"/>
            <a:ext cx="4011084" cy="1143174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0" y="273051"/>
            <a:ext cx="5791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7201" y="1481138"/>
            <a:ext cx="4011084" cy="4614863"/>
          </a:xfrm>
        </p:spPr>
        <p:txBody>
          <a:bodyPr/>
          <a:lstStyle>
            <a:lvl1pPr marL="0" indent="0" algn="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99279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dirty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41077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1885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83600" y="685800"/>
            <a:ext cx="1676400" cy="5867400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0"/>
            <a:ext cx="4826000" cy="5867400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195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62400" y="2133600"/>
            <a:ext cx="2946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2000" y="2133600"/>
            <a:ext cx="2946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022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8534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1535113"/>
            <a:ext cx="3860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0" y="2174875"/>
            <a:ext cx="3860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16801" y="1535113"/>
            <a:ext cx="3860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16801" y="2174875"/>
            <a:ext cx="3860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435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6400" y="4267200"/>
            <a:ext cx="6705600" cy="838200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166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5120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9949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201" y="319087"/>
            <a:ext cx="4011084" cy="1143174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0" y="273051"/>
            <a:ext cx="5791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7201" y="1481138"/>
            <a:ext cx="4011084" cy="4614863"/>
          </a:xfrm>
        </p:spPr>
        <p:txBody>
          <a:bodyPr/>
          <a:lstStyle>
            <a:lvl1pPr marL="0" indent="0" algn="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7436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54400" y="685800"/>
            <a:ext cx="670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Your Topic Goes Here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2400" y="2133600"/>
            <a:ext cx="6096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Your Subtopics Go Here</a:t>
            </a:r>
          </a:p>
        </p:txBody>
      </p:sp>
    </p:spTree>
    <p:extLst>
      <p:ext uri="{BB962C8B-B14F-4D97-AF65-F5344CB8AC3E}">
        <p14:creationId xmlns:p14="http://schemas.microsoft.com/office/powerpoint/2010/main" val="3345410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54400" y="685800"/>
            <a:ext cx="670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Your Topic Goes Here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2400" y="2133600"/>
            <a:ext cx="6096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Your Subtopics Go Here</a:t>
            </a:r>
          </a:p>
        </p:txBody>
      </p:sp>
    </p:spTree>
    <p:extLst>
      <p:ext uri="{BB962C8B-B14F-4D97-AF65-F5344CB8AC3E}">
        <p14:creationId xmlns:p14="http://schemas.microsoft.com/office/powerpoint/2010/main" val="785642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00B050"/>
            </a:gs>
            <a:gs pos="48000">
              <a:srgbClr val="92D050"/>
            </a:gs>
            <a:gs pos="100000">
              <a:schemeClr val="accent5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54400" y="685800"/>
            <a:ext cx="670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Your Topic Goes Here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2400" y="2133600"/>
            <a:ext cx="6096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Your Subtopics Go Here</a:t>
            </a:r>
          </a:p>
        </p:txBody>
      </p:sp>
    </p:spTree>
    <p:extLst>
      <p:ext uri="{BB962C8B-B14F-4D97-AF65-F5344CB8AC3E}">
        <p14:creationId xmlns:p14="http://schemas.microsoft.com/office/powerpoint/2010/main" val="4148577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" t="-110" r="-81" b="-110"/>
          <a:stretch>
            <a:fillRect/>
          </a:stretch>
        </p:blipFill>
        <p:spPr bwMode="auto">
          <a:xfrm>
            <a:off x="0" y="4540250"/>
            <a:ext cx="3341687" cy="23177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" t="-110" r="-81" b="-110"/>
          <a:stretch>
            <a:fillRect/>
          </a:stretch>
        </p:blipFill>
        <p:spPr bwMode="auto">
          <a:xfrm>
            <a:off x="8844771" y="4540250"/>
            <a:ext cx="3341687" cy="23177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0" y="11722"/>
            <a:ext cx="9144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5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5400" b="1" dirty="0" smtClean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St</a:t>
            </a:r>
            <a:r>
              <a:rPr lang="en-US" sz="5400" b="1" dirty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. Paul’s United Church</a:t>
            </a:r>
            <a:br>
              <a:rPr lang="en-US" sz="5400" b="1" dirty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5400" b="1" dirty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Sussex, NB</a:t>
            </a:r>
          </a:p>
          <a:p>
            <a:pPr algn="ctr"/>
            <a:r>
              <a:rPr lang="en-US" sz="5400" b="1" dirty="0" smtClean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August 24</a:t>
            </a:r>
            <a:r>
              <a:rPr lang="en-US" sz="5400" b="1" baseline="300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th</a:t>
            </a:r>
            <a:r>
              <a:rPr lang="en-US" sz="5400" b="1" dirty="0" smtClean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, 2025</a:t>
            </a:r>
            <a:endParaRPr lang="en-US" sz="5400" b="1" dirty="0">
              <a:ln>
                <a:solidFill>
                  <a:srgbClr val="002060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5400" b="1" dirty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5400" b="1" dirty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5400" b="1" dirty="0" smtClean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Eleventh Sunday</a:t>
            </a:r>
          </a:p>
          <a:p>
            <a:pPr algn="ctr"/>
            <a:r>
              <a:rPr lang="en-US" sz="5400" b="1" dirty="0" smtClean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after</a:t>
            </a:r>
          </a:p>
          <a:p>
            <a:pPr algn="ctr"/>
            <a:r>
              <a:rPr lang="en-US" sz="5400" b="1" dirty="0" smtClean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Pentecost</a:t>
            </a:r>
            <a:endParaRPr lang="en-US" sz="5400" b="1" dirty="0">
              <a:ln>
                <a:solidFill>
                  <a:srgbClr val="002060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09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 descr="candle light 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71628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2057400"/>
            <a:ext cx="9357049" cy="4969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en-CA" sz="4400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CA" sz="4400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4000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4000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4800" i="1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3200" i="1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3200" i="1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3200" i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121920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CA" sz="6000" b="1" dirty="0">
                <a:solidFill>
                  <a:srgbClr val="00B0F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Lighting of the </a:t>
            </a:r>
            <a:r>
              <a:rPr lang="en-CA" sz="6000" b="1" dirty="0" smtClean="0">
                <a:solidFill>
                  <a:srgbClr val="00B0F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Christ </a:t>
            </a:r>
            <a:r>
              <a:rPr lang="en-CA" sz="6000" b="1" dirty="0">
                <a:solidFill>
                  <a:srgbClr val="00B0F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Candle</a:t>
            </a:r>
          </a:p>
          <a:p>
            <a:pPr algn="ctr">
              <a:defRPr/>
            </a:pPr>
            <a:endParaRPr lang="en-CA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endParaRPr lang="en-CA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2800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4000" i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ctr"/>
            <a:endParaRPr lang="en-US" sz="4000" i="1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4000" i="1" dirty="0" smtClean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4000" i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Contribute to the needs of the saints; pursue hospitality to strangers. </a:t>
            </a:r>
            <a:r>
              <a:rPr lang="en-US" sz="4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Romans 12:13</a:t>
            </a:r>
            <a:endParaRPr lang="en-US" sz="4000" dirty="0" smtClean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30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60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Call to Worship:</a:t>
            </a:r>
            <a:r>
              <a:rPr lang="en-US" sz="6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60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One: Welcome to a time of wonder</a:t>
            </a:r>
          </a:p>
          <a:p>
            <a:pPr>
              <a:buNone/>
            </a:pP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and music that calls us home</a:t>
            </a:r>
          </a:p>
          <a:p>
            <a:pPr>
              <a:buNone/>
            </a:pP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One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Welcome to hear God’s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words</a:t>
            </a:r>
          </a:p>
          <a:p>
            <a:pPr>
              <a:buNone/>
            </a:pP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that 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inspire and challenge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All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and to reminders that we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offered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holy hospitality -</a:t>
            </a:r>
          </a:p>
          <a:p>
            <a:pPr>
              <a:buNone/>
            </a:pP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1808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One: Hospitality, like Lydia’s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that</a:t>
            </a:r>
          </a:p>
          <a:p>
            <a:pPr>
              <a:buNone/>
            </a:pP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teaches 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 how to open our lives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</a:t>
            </a:r>
          </a:p>
          <a:p>
            <a:pPr>
              <a:buNone/>
            </a:pP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others</a:t>
            </a:r>
            <a:endParaRPr lang="en-US" sz="5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All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leading us to fully live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open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minds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open hearts, open 	doors.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411620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6" y="0"/>
            <a:ext cx="12192000" cy="682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86200" y="0"/>
            <a:ext cx="8305800" cy="3023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i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Hymn: </a:t>
            </a:r>
            <a:r>
              <a:rPr lang="en-US" sz="6000" b="1" i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TLUS #35 Bless the Lord, O My </a:t>
            </a:r>
            <a:r>
              <a:rPr lang="en-US" sz="6000" b="1" i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Soul</a:t>
            </a:r>
          </a:p>
          <a:p>
            <a:pPr algn="ctr"/>
            <a:r>
              <a:rPr lang="en-US" sz="105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Words &amp; Music Jonas </a:t>
            </a:r>
            <a:r>
              <a:rPr lang="en-US" sz="105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Myrin</a:t>
            </a:r>
            <a:r>
              <a:rPr lang="en-US" sz="105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Matt Redman reprinted under </a:t>
            </a:r>
            <a:r>
              <a:rPr lang="en-US" sz="105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OneLicense</a:t>
            </a:r>
            <a:r>
              <a:rPr lang="en-US" sz="105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A-725110</a:t>
            </a:r>
          </a:p>
        </p:txBody>
      </p:sp>
    </p:spTree>
    <p:extLst>
      <p:ext uri="{BB962C8B-B14F-4D97-AF65-F5344CB8AC3E}">
        <p14:creationId xmlns:p14="http://schemas.microsoft.com/office/powerpoint/2010/main" val="39866632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Bless the Lord, O my soul.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 soul, worship your holy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name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Sing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like never before, O my soul;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I’ll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worship your holy name.</a:t>
            </a:r>
          </a:p>
        </p:txBody>
      </p:sp>
    </p:spTree>
    <p:extLst>
      <p:ext uri="{BB962C8B-B14F-4D97-AF65-F5344CB8AC3E}">
        <p14:creationId xmlns:p14="http://schemas.microsoft.com/office/powerpoint/2010/main" val="351761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sun comes up,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It’s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new day dawning;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It’s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 to sing your song again.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Whatever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pass,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whatever lies before me,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Let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 be singing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when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evening comes.</a:t>
            </a:r>
          </a:p>
        </p:txBody>
      </p:sp>
    </p:spTree>
    <p:extLst>
      <p:ext uri="{BB962C8B-B14F-4D97-AF65-F5344CB8AC3E}">
        <p14:creationId xmlns:p14="http://schemas.microsoft.com/office/powerpoint/2010/main" val="7875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Bless the Lord, O my soul.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 soul, worship your holy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name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Sing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like never before, O my soul;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I’ll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worship your holy name.</a:t>
            </a:r>
          </a:p>
        </p:txBody>
      </p:sp>
    </p:spTree>
    <p:extLst>
      <p:ext uri="{BB962C8B-B14F-4D97-AF65-F5344CB8AC3E}">
        <p14:creationId xmlns:p14="http://schemas.microsoft.com/office/powerpoint/2010/main" val="141862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You’re rich in love,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you’re slow to anger.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Your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name is great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heart is kind.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For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your goodness,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 keep on singing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Ten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thousand reasons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For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 heart to find.</a:t>
            </a:r>
          </a:p>
        </p:txBody>
      </p:sp>
    </p:spTree>
    <p:extLst>
      <p:ext uri="{BB962C8B-B14F-4D97-AF65-F5344CB8AC3E}">
        <p14:creationId xmlns:p14="http://schemas.microsoft.com/office/powerpoint/2010/main" val="380814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Bless the Lord, O my soul.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 soul, worship your holy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name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Sing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like never before, O my soul;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I’ll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worship your holy name.</a:t>
            </a:r>
          </a:p>
        </p:txBody>
      </p:sp>
    </p:spTree>
    <p:extLst>
      <p:ext uri="{BB962C8B-B14F-4D97-AF65-F5344CB8AC3E}">
        <p14:creationId xmlns:p14="http://schemas.microsoft.com/office/powerpoint/2010/main" val="366211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that day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When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 strength is failing,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end draws near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 time has come,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Still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my soul will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Sing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praise unending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Ten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thousand years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then forever more!</a:t>
            </a:r>
          </a:p>
        </p:txBody>
      </p:sp>
    </p:spTree>
    <p:extLst>
      <p:ext uri="{BB962C8B-B14F-4D97-AF65-F5344CB8AC3E}">
        <p14:creationId xmlns:p14="http://schemas.microsoft.com/office/powerpoint/2010/main" val="136121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12192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8000" i="1" dirty="0" smtClean="0">
              <a:solidFill>
                <a:schemeClr val="bg1"/>
              </a:solidFill>
              <a:latin typeface="Algerian" panose="04020705040A020607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8000" i="1" dirty="0" smtClean="0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Welcome</a:t>
            </a:r>
            <a:r>
              <a:rPr lang="en-US" sz="8000" i="1" dirty="0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  <a:p>
            <a:pPr algn="ctr"/>
            <a:r>
              <a:rPr lang="en-US" sz="8000" i="1" dirty="0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We’re so glad you could join us</a:t>
            </a:r>
          </a:p>
        </p:txBody>
      </p:sp>
    </p:spTree>
    <p:extLst>
      <p:ext uri="{BB962C8B-B14F-4D97-AF65-F5344CB8AC3E}">
        <p14:creationId xmlns:p14="http://schemas.microsoft.com/office/powerpoint/2010/main" val="369305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Bless the Lord, O my soul.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 soul, worship your holy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name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Sing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like never before, O my soul;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I’ll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worship your holy name.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Worship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holy name;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Worship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holy name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		*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05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"/>
            <a:ext cx="12192000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6000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Gathering Prayer</a:t>
            </a:r>
            <a:endParaRPr lang="en-US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Eternal God, who gives good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gifts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people, and who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grants the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spirit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generosity: Give us,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pray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you, hearts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always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open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hear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word, that,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following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example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servant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Lydia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133211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we may show hospitality to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those</a:t>
            </a:r>
            <a:b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who are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any need or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trouble;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through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Jesus Christ our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Lord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lives and reigns with you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Holy Spirit, one God,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now and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ever. Amen.</a:t>
            </a:r>
          </a:p>
        </p:txBody>
      </p:sp>
    </p:spTree>
    <p:extLst>
      <p:ext uri="{BB962C8B-B14F-4D97-AF65-F5344CB8AC3E}">
        <p14:creationId xmlns:p14="http://schemas.microsoft.com/office/powerpoint/2010/main" val="365068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ow to Host a Mildly Chaotic Brunch | Cup of J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-11583"/>
            <a:ext cx="8991600" cy="6869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86100" y="5411450"/>
            <a:ext cx="6172200" cy="1446550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C82C2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oadway" panose="04040905080B02020502" pitchFamily="82" charset="0"/>
                <a:cs typeface="Arial" panose="020B0604020202020204" pitchFamily="34" charset="0"/>
              </a:rPr>
              <a:t> </a:t>
            </a:r>
            <a:r>
              <a:rPr lang="en-US" sz="88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oadway" panose="04040905080B02020502" pitchFamily="82" charset="0"/>
                <a:cs typeface="Arial" panose="020B0604020202020204" pitchFamily="34" charset="0"/>
              </a:rPr>
              <a:t>Visitors!</a:t>
            </a:r>
            <a:endParaRPr lang="en-CA" sz="8800" b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Broadway" panose="04040905080B02020502" pitchFamily="8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52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19599" y="28575"/>
            <a:ext cx="7762875" cy="210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Hymn:</a:t>
            </a:r>
          </a:p>
          <a:p>
            <a:pPr algn="ctr"/>
            <a:r>
              <a:rPr lang="en-US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Great Earth</a:t>
            </a:r>
            <a:endParaRPr lang="en-US" sz="6000" b="1" dirty="0" smtClean="0">
              <a:solidFill>
                <a:srgbClr val="86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1100" dirty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Words </a:t>
            </a:r>
            <a:r>
              <a:rPr lang="en-US" sz="1100" dirty="0" smtClean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Music: Linnea Good </a:t>
            </a:r>
            <a:r>
              <a:rPr lang="en-US" sz="1100" dirty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reprinted under </a:t>
            </a:r>
            <a:r>
              <a:rPr lang="en-US" sz="1100" dirty="0" err="1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OneLicense</a:t>
            </a:r>
            <a:r>
              <a:rPr lang="en-US" sz="1100" dirty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A-725110</a:t>
            </a:r>
            <a:endParaRPr lang="en-US" sz="1100" dirty="0" smtClean="0">
              <a:solidFill>
                <a:srgbClr val="99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3246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Great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Earth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 green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so blue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This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the promise that I’ll make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to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you: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care for your _____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For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 can hear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rhythm of your heartbeat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73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Great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Earth</a:t>
            </a:r>
          </a:p>
          <a:p>
            <a:pPr>
              <a:buNone/>
            </a:pPr>
            <a:r>
              <a:rPr lang="en-US" sz="5400" b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 </a:t>
            </a:r>
            <a:r>
              <a:rPr lang="en-US" sz="5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green </a:t>
            </a:r>
            <a:r>
              <a:rPr lang="en-US" sz="5400" b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so blue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This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the promise that I’ll make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to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you: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care for your _____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For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 can hear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rhythm of your heartbeat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	*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58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llumination Images, Stock Photos &amp; Vectors | Shutte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33"/>
          <a:stretch/>
        </p:blipFill>
        <p:spPr bwMode="auto">
          <a:xfrm>
            <a:off x="0" y="-8652"/>
            <a:ext cx="12192000" cy="686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24100" y="4800600"/>
            <a:ext cx="7543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C000"/>
                </a:solidFill>
              </a:rPr>
              <a:t>Prayer for </a:t>
            </a:r>
            <a:r>
              <a:rPr lang="en-US" sz="5400" b="1" dirty="0" smtClean="0">
                <a:solidFill>
                  <a:srgbClr val="FFC000"/>
                </a:solidFill>
              </a:rPr>
              <a:t>Illumination</a:t>
            </a:r>
          </a:p>
        </p:txBody>
      </p:sp>
    </p:spTree>
    <p:extLst>
      <p:ext uri="{BB962C8B-B14F-4D97-AF65-F5344CB8AC3E}">
        <p14:creationId xmlns:p14="http://schemas.microsoft.com/office/powerpoint/2010/main" val="149868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omans 12:13, NIV -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2" r="10693" b="20909"/>
          <a:stretch/>
        </p:blipFill>
        <p:spPr bwMode="auto">
          <a:xfrm>
            <a:off x="0" y="-11084"/>
            <a:ext cx="12168883" cy="6869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" y="-30480"/>
            <a:ext cx="12192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7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Romans 12:13</a:t>
            </a:r>
          </a:p>
        </p:txBody>
      </p:sp>
    </p:spTree>
    <p:extLst>
      <p:ext uri="{BB962C8B-B14F-4D97-AF65-F5344CB8AC3E}">
        <p14:creationId xmlns:p14="http://schemas.microsoft.com/office/powerpoint/2010/main" val="204490122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he God Who Speak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67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" y="5657671"/>
            <a:ext cx="12192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de-DE" sz="72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Acts 16: 11-40</a:t>
            </a:r>
          </a:p>
        </p:txBody>
      </p:sp>
      <p:sp>
        <p:nvSpPr>
          <p:cNvPr id="2" name="AutoShape 2" descr="Matthew 1:5 | re-Ver(sing) Vers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1001921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121920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8000" i="1" dirty="0" smtClean="0">
              <a:solidFill>
                <a:schemeClr val="bg1"/>
              </a:solidFill>
              <a:latin typeface="Algerian" panose="04020705040A020607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8000" i="1" dirty="0" smtClean="0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Next Sunday:</a:t>
            </a:r>
          </a:p>
          <a:p>
            <a:pPr algn="ctr"/>
            <a:r>
              <a:rPr lang="en-US" sz="8000" i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There will be a service at the Kiwanis Nursing Home at 1:30. All are welcome.</a:t>
            </a:r>
            <a:endParaRPr lang="en-US" sz="7200" i="1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84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Ephesians 5:15-16 | worldchallenge.or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06" b="7104"/>
          <a:stretch/>
        </p:blipFill>
        <p:spPr bwMode="auto">
          <a:xfrm>
            <a:off x="0" y="0"/>
            <a:ext cx="12192000" cy="686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657671"/>
            <a:ext cx="12192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de-DE" sz="72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Ephesians 5:15-16</a:t>
            </a:r>
          </a:p>
        </p:txBody>
      </p:sp>
      <p:sp>
        <p:nvSpPr>
          <p:cNvPr id="2" name="AutoShape 2" descr="Matthew 1:5 | re-Ver(sing) Vers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892598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Thermal tourism in Italy: discover 20 best thermal destinations |  Visititaly.e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0" y="4734342"/>
            <a:ext cx="108204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6600" dirty="0">
                <a:solidFill>
                  <a:srgbClr val="FFC000"/>
                </a:solidFill>
                <a:latin typeface="Goudy Stout" panose="0202090407030B020401" pitchFamily="18" charset="0"/>
              </a:rPr>
              <a:t>Open Heart, Open House</a:t>
            </a:r>
          </a:p>
        </p:txBody>
      </p:sp>
    </p:spTree>
    <p:extLst>
      <p:ext uri="{BB962C8B-B14F-4D97-AF65-F5344CB8AC3E}">
        <p14:creationId xmlns:p14="http://schemas.microsoft.com/office/powerpoint/2010/main" val="73984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19599" y="28575"/>
            <a:ext cx="7762875" cy="303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Hymn: </a:t>
            </a:r>
            <a:r>
              <a:rPr lang="en-US" sz="60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VU# 371 Open My Eyes, That I May </a:t>
            </a:r>
            <a:r>
              <a:rPr lang="en-US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See</a:t>
            </a:r>
          </a:p>
          <a:p>
            <a:pPr algn="ctr"/>
            <a:r>
              <a:rPr lang="en-US" sz="1100" dirty="0" smtClean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9164940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Open my eyes, that I may see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Glimpses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truth thou hast for 	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me;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Place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my hands the wonderful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key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That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shall unclasp and set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free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4415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Silently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now I wait for thee,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Ready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my God, thy will to see.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Open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 eyes, illumine me,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Spirit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divine!</a:t>
            </a:r>
          </a:p>
        </p:txBody>
      </p:sp>
    </p:spTree>
    <p:extLst>
      <p:ext uri="{BB962C8B-B14F-4D97-AF65-F5344CB8AC3E}">
        <p14:creationId xmlns:p14="http://schemas.microsoft.com/office/powerpoint/2010/main" val="289578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Open my ears, that I may hear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Voices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truth thou </a:t>
            </a:r>
            <a:r>
              <a:rPr lang="en-US" sz="5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sendest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clear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while the </a:t>
            </a:r>
            <a:r>
              <a:rPr lang="en-US" sz="5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wavenotes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fall on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my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ear,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Everything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false will disappear. 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99338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Silently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now I wait for thee,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Ready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my God, thy will to see.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Open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 ears, illumine me,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Spirit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divine!</a:t>
            </a:r>
          </a:p>
        </p:txBody>
      </p:sp>
    </p:spTree>
    <p:extLst>
      <p:ext uri="{BB962C8B-B14F-4D97-AF65-F5344CB8AC3E}">
        <p14:creationId xmlns:p14="http://schemas.microsoft.com/office/powerpoint/2010/main" val="369449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Open my mouth, and let me bear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Gladly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warm truth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everywhere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Open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 heart and let me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prepare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Love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 thy children thus to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share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54694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Silently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now I wait for thee,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Ready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my God, thy will to see.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Open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 mouth, illumine me,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Spirit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divine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		*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4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rayers of the People — November 24, 2013 | New Beginnings Lutheran Chur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6" y="0"/>
            <a:ext cx="122058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457200"/>
            <a:ext cx="8001000" cy="6400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5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Prayers </a:t>
            </a:r>
            <a:r>
              <a:rPr lang="en-US" sz="5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of</a:t>
            </a:r>
          </a:p>
          <a:p>
            <a:pPr marL="0" indent="0" algn="ctr">
              <a:buNone/>
            </a:pPr>
            <a:r>
              <a:rPr lang="en-US" sz="5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lang="en-US" sz="5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People</a:t>
            </a:r>
            <a:endParaRPr lang="en-US" sz="54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ctr">
              <a:buNone/>
            </a:pPr>
            <a:endParaRPr lang="en-US" sz="28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en-US" sz="4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</a:p>
          <a:p>
            <a:pPr marL="0" indent="0">
              <a:buNone/>
            </a:pPr>
            <a:endParaRPr lang="en-US" sz="44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r">
              <a:buNone/>
            </a:pPr>
            <a:endParaRPr lang="en-US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ctr">
              <a:buNone/>
            </a:pPr>
            <a:endParaRPr lang="en-US" sz="4000" b="1" dirty="0">
              <a:solidFill>
                <a:srgbClr val="86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56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121920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i="1" dirty="0" smtClean="0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Family ministries</a:t>
            </a:r>
            <a:endParaRPr lang="en-US" sz="8000" i="1" dirty="0" smtClean="0">
              <a:latin typeface="Algerian" panose="04020705040A020607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8000" i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There is a planning meeting on Tuesday, Aug 26 @ 6:30 if anyone will like to help plan for our fall activities.  </a:t>
            </a:r>
          </a:p>
        </p:txBody>
      </p:sp>
    </p:spTree>
    <p:extLst>
      <p:ext uri="{BB962C8B-B14F-4D97-AF65-F5344CB8AC3E}">
        <p14:creationId xmlns:p14="http://schemas.microsoft.com/office/powerpoint/2010/main" val="97354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mazon.com: CYTING The Lord&amp;#39;s Prayer Engraved Wallet Card Bible Verse  Wallet Insert Christian Jewelry Religious Gift (The Lord&amp;#39;s Prayer Wallet  Card) : Clothing, Shoes &amp;amp; Jewelr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4" t="4607" r="3170" b="4857"/>
          <a:stretch/>
        </p:blipFill>
        <p:spPr bwMode="auto">
          <a:xfrm>
            <a:off x="965045" y="0"/>
            <a:ext cx="10061137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81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2" descr="Image result for offerin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84" name="AutoShape 4" descr="Image result for offerin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 descr="Image result for offering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" name="Rectangle 2"/>
          <p:cNvSpPr/>
          <p:nvPr/>
        </p:nvSpPr>
        <p:spPr>
          <a:xfrm>
            <a:off x="0" y="21771"/>
            <a:ext cx="12192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en-CA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Support the ministry of St. Paul’s :</a:t>
            </a:r>
          </a:p>
          <a:p>
            <a:pPr marL="457200" indent="-457200">
              <a:buFontTx/>
              <a:buChar char="-"/>
            </a:pP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Through PAR – ask us how to join</a:t>
            </a:r>
          </a:p>
          <a:p>
            <a:pPr marL="457200" indent="-457200">
              <a:buFontTx/>
              <a:buChar char="-"/>
            </a:pPr>
            <a:r>
              <a:rPr lang="en-CA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via Canada Helps</a:t>
            </a:r>
          </a:p>
          <a:p>
            <a:r>
              <a:rPr lang="en-CA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CA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search for St. Paul’s Sussex</a:t>
            </a:r>
            <a:endParaRPr lang="en-CA" sz="4000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CA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via e-transfer to </a:t>
            </a:r>
            <a:r>
              <a:rPr lang="en-CA" sz="40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treasurerstpaulsucc1@gmail.com</a:t>
            </a:r>
            <a:r>
              <a:rPr lang="en-CA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CA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drop in collection plates </a:t>
            </a:r>
            <a:r>
              <a:rPr lang="en-CA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located in the Narthex and near exit door</a:t>
            </a:r>
          </a:p>
          <a:p>
            <a:pPr marL="342900" indent="-342900">
              <a:buFont typeface="Tahoma" panose="020B0604030504040204" pitchFamily="34" charset="0"/>
              <a:buChar char="-"/>
            </a:pPr>
            <a:r>
              <a:rPr lang="en-CA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 mail to</a:t>
            </a:r>
          </a:p>
          <a:p>
            <a:r>
              <a:rPr lang="en-CA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r>
              <a:rPr lang="en-CA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Morrison Avenue, Sussex, N.B.  </a:t>
            </a:r>
            <a:r>
              <a:rPr lang="es-CR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E4E 1P5</a:t>
            </a:r>
            <a:endParaRPr lang="en-CA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Tahoma" panose="020B0604030504040204" pitchFamily="34" charset="0"/>
              <a:buChar char="-"/>
            </a:pPr>
            <a:r>
              <a:rPr lang="en-CA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during office hours</a:t>
            </a:r>
            <a:endParaRPr lang="en-CA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0817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54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Prayer of </a:t>
            </a:r>
            <a:r>
              <a:rPr lang="en-US" sz="5400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Dedication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Here, God, we give our gifts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 of your church,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encouragement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your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people,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 the love of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Christ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hearts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Bless our offerings as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sign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our faith. 	</a:t>
            </a:r>
          </a:p>
        </p:txBody>
      </p:sp>
    </p:spTree>
    <p:extLst>
      <p:ext uri="{BB962C8B-B14F-4D97-AF65-F5344CB8AC3E}">
        <p14:creationId xmlns:p14="http://schemas.microsoft.com/office/powerpoint/2010/main" val="51978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With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these gifts, encourage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service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a sign of your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love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pray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Christ’s name. Amen.</a:t>
            </a:r>
          </a:p>
        </p:txBody>
      </p:sp>
    </p:spTree>
    <p:extLst>
      <p:ext uri="{BB962C8B-B14F-4D97-AF65-F5344CB8AC3E}">
        <p14:creationId xmlns:p14="http://schemas.microsoft.com/office/powerpoint/2010/main" val="2426372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19599" y="28575"/>
            <a:ext cx="7762875" cy="210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Hymn: </a:t>
            </a:r>
            <a:r>
              <a:rPr lang="en-US" sz="60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TLUS #30 We Are a Rainbow</a:t>
            </a:r>
            <a:endParaRPr lang="en-US" sz="6000" b="1" dirty="0" smtClean="0">
              <a:solidFill>
                <a:srgbClr val="86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1100" dirty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Words and Music: David Kai, 2017 reprinted under </a:t>
            </a:r>
            <a:r>
              <a:rPr lang="en-US" sz="1100" dirty="0" err="1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OneLicense</a:t>
            </a:r>
            <a:r>
              <a:rPr lang="en-US" sz="1100" dirty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A-725110</a:t>
            </a:r>
            <a:endParaRPr lang="en-US" sz="1100" dirty="0" smtClean="0">
              <a:solidFill>
                <a:srgbClr val="99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115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We’re the light of all the world,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a city on a hill,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We’re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candle on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stand proclaiming light,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 not hide our lamp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Beneath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bushel anymore,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 shine a ray of hope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That’s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burning bright.</a:t>
            </a:r>
          </a:p>
          <a:p>
            <a:pPr>
              <a:buNone/>
            </a:pP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01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We are a rainbow,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Sign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covenant and peace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For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flood of tears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Will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finally cease to be,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Come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shine your rainbow,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Splash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hues across the sky,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Paint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world in </a:t>
            </a:r>
            <a:r>
              <a:rPr lang="en-US" sz="5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colours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Proud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bold and free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03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We’re a coat of many </a:t>
            </a:r>
            <a:r>
              <a:rPr lang="en-US" sz="5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colours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Sewn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from many </a:t>
            </a:r>
            <a:r>
              <a:rPr lang="en-US" sz="5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diff’rent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threads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Cov’ring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in warmth,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welcome and in grace,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God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said “Let there be light”,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Created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every varied shade,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rainbow each of us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Can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find a place.</a:t>
            </a:r>
          </a:p>
          <a:p>
            <a:pPr>
              <a:buNone/>
            </a:pP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06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We are a rainbow,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Sign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covenant and peace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For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flood of tears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Will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finally cease to be,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Come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shine your rainbow,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Splash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hues across the sky,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Paint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world in </a:t>
            </a:r>
            <a:r>
              <a:rPr lang="en-US" sz="5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colours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Proud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bold and free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58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We are hope to still believe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tomorrow’s better day,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peace in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world that’s torn apart,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joy that will last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the struggles that we face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love that blooms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grows in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every heart.</a:t>
            </a:r>
          </a:p>
          <a:p>
            <a:pPr>
              <a:buNone/>
            </a:pP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96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1219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i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.  </a:t>
            </a:r>
            <a:endParaRPr lang="en-US" sz="8000" i="1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EC97EECE-6A6D-4076-A85A-8DF05B3B1E3B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73" b="6686"/>
          <a:stretch/>
        </p:blipFill>
        <p:spPr bwMode="auto">
          <a:xfrm>
            <a:off x="723899" y="3162993"/>
            <a:ext cx="10896601" cy="3692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EC97EECE-6A6D-4076-A85A-8DF05B3B1E3B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3" b="72575"/>
          <a:stretch/>
        </p:blipFill>
        <p:spPr bwMode="auto">
          <a:xfrm>
            <a:off x="723899" y="0"/>
            <a:ext cx="10896601" cy="325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8382000" y="5791200"/>
            <a:ext cx="2514600" cy="533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5481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We are a rainbow,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Sign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covenant and peace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For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flood of tears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Will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finally cease to be,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Come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shine your rainbow,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Splash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hues across the sky,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Paint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world in </a:t>
            </a:r>
            <a:r>
              <a:rPr lang="en-US" sz="5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colours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Proud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bold and free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115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When we face the storms of life,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 never be alone,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For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God will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 us on the way,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Here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are, side by side,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won’t be frightened anymore,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mourning night of tears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Breaks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into day.</a:t>
            </a:r>
          </a:p>
          <a:p>
            <a:pPr>
              <a:buNone/>
            </a:pP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6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We are a rainbow,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Sign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covenant and peace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For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flood of tears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Will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finally cease to be,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Come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shine your rainbow,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786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Splash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hues across the sky,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Paint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world in </a:t>
            </a:r>
            <a:r>
              <a:rPr lang="en-US" sz="5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colours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Proud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bold and free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Paint the world in </a:t>
            </a:r>
            <a:r>
              <a:rPr lang="en-US" sz="5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colours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Proud and bold and free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		*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9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0" y="22167"/>
            <a:ext cx="12192000" cy="6835833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sz="6000" b="1" u="sng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Benediction</a:t>
            </a:r>
          </a:p>
          <a:p>
            <a:pPr marL="0" indent="0" algn="ctr">
              <a:buNone/>
              <a:defRPr/>
            </a:pPr>
            <a:r>
              <a:rPr lang="en-US" sz="6000" b="1" u="sng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&amp; </a:t>
            </a:r>
          </a:p>
          <a:p>
            <a:pPr marL="0" indent="0" algn="ctr">
              <a:buNone/>
              <a:defRPr/>
            </a:pPr>
            <a:r>
              <a:rPr lang="en-US" sz="6000" b="1" u="sng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Commissioning</a:t>
            </a:r>
          </a:p>
          <a:p>
            <a:pPr marL="0" indent="0" algn="ctr">
              <a:buNone/>
            </a:pPr>
            <a:r>
              <a:rPr lang="en-CA" sz="5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pPr marL="0" indent="0" algn="ctr">
              <a:buNone/>
              <a:defRPr/>
            </a:pPr>
            <a:endParaRPr lang="en-CA" sz="4000" b="1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60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09800" y="0"/>
            <a:ext cx="998220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Sung </a:t>
            </a:r>
            <a:r>
              <a:rPr lang="en-US" sz="54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Benediction:</a:t>
            </a:r>
          </a:p>
          <a:p>
            <a:pPr algn="ctr"/>
            <a:r>
              <a:rPr lang="en-US" sz="54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 Peace</a:t>
            </a:r>
          </a:p>
          <a:p>
            <a:pPr algn="ctr"/>
            <a:r>
              <a:rPr lang="en-US" sz="1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Words: Michael A. Perry reprinted under </a:t>
            </a:r>
            <a:r>
              <a:rPr lang="en-US" sz="1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OneLicense</a:t>
            </a:r>
            <a:r>
              <a:rPr lang="en-US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A-725110</a:t>
            </a:r>
            <a:endParaRPr lang="en-US" sz="1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7418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0" y="32657"/>
            <a:ext cx="12192000" cy="68253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 peace I give unto you.</a:t>
            </a:r>
          </a:p>
          <a:p>
            <a:pPr marL="0" indent="0">
              <a:buNone/>
            </a:pP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It’s </a:t>
            </a: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peace that the world cannot </a:t>
            </a: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give</a:t>
            </a: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indent="0">
              <a:buNone/>
            </a:pP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It’s </a:t>
            </a: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peace that the world cannot </a:t>
            </a: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understand</a:t>
            </a: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indent="0">
              <a:buNone/>
            </a:pP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Peace </a:t>
            </a: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know, Peace to live.</a:t>
            </a:r>
          </a:p>
          <a:p>
            <a:pPr marL="0" indent="0">
              <a:buNone/>
            </a:pP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My </a:t>
            </a: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peace I give unto you.</a:t>
            </a:r>
          </a:p>
          <a:p>
            <a:pPr marL="0" indent="0">
              <a:buNone/>
            </a:pP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fi-FI" sz="5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68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0" y="32657"/>
            <a:ext cx="12192000" cy="68253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 love I give unto you.</a:t>
            </a:r>
          </a:p>
          <a:p>
            <a:pPr marL="0" indent="0">
              <a:buNone/>
            </a:pP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It’s </a:t>
            </a: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love that the world cannot </a:t>
            </a: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give</a:t>
            </a: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indent="0">
              <a:buNone/>
            </a:pP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It’s </a:t>
            </a: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love that the world cannot </a:t>
            </a: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understand</a:t>
            </a: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indent="0">
              <a:buNone/>
            </a:pP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Love </a:t>
            </a: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know, Love to live.</a:t>
            </a:r>
          </a:p>
          <a:p>
            <a:pPr marL="0" indent="0">
              <a:buNone/>
            </a:pP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My </a:t>
            </a: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love I give unto you. </a:t>
            </a: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  <a:endParaRPr lang="en-US" sz="5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fi-FI" sz="5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27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2458" y="27039"/>
            <a:ext cx="12192000" cy="4525963"/>
          </a:xfrm>
        </p:spPr>
        <p:txBody>
          <a:bodyPr/>
          <a:lstStyle/>
          <a:p>
            <a:pPr marL="0" indent="0" algn="ctr">
              <a:buNone/>
            </a:pPr>
            <a:endParaRPr lang="en-US" sz="8000" dirty="0" smtClean="0">
              <a:latin typeface="Algerian" panose="04020705040A020607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US" sz="8000" dirty="0" smtClean="0">
                <a:solidFill>
                  <a:schemeClr val="tx1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Good </a:t>
            </a:r>
            <a:r>
              <a:rPr lang="en-US" sz="8000" dirty="0" smtClean="0">
                <a:solidFill>
                  <a:schemeClr val="tx1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News!</a:t>
            </a:r>
            <a:endParaRPr lang="en-US" sz="8000" dirty="0">
              <a:solidFill>
                <a:schemeClr val="tx1"/>
              </a:solidFill>
              <a:latin typeface="Algerian" panose="04020705040A020607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US" sz="40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04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2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00400" y="152400"/>
            <a:ext cx="883920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Prelude: </a:t>
            </a:r>
            <a:r>
              <a:rPr lang="en-US" sz="60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 #</a:t>
            </a:r>
            <a:r>
              <a:rPr lang="en-US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414</a:t>
            </a:r>
          </a:p>
          <a:p>
            <a:pPr algn="ctr"/>
            <a:r>
              <a:rPr lang="en-US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 </a:t>
            </a:r>
            <a:r>
              <a:rPr lang="en-US" sz="60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 Praised at Early </a:t>
            </a:r>
            <a:r>
              <a:rPr lang="en-US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Morn</a:t>
            </a:r>
          </a:p>
          <a:p>
            <a:pPr algn="ctr"/>
            <a:r>
              <a:rPr lang="en-CA" sz="1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Paul </a:t>
            </a:r>
            <a:r>
              <a:rPr lang="en-CA" sz="10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Baloche</a:t>
            </a:r>
            <a:r>
              <a:rPr lang="en-CA" sz="1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CCLI </a:t>
            </a:r>
          </a:p>
        </p:txBody>
      </p:sp>
    </p:spTree>
    <p:extLst>
      <p:ext uri="{BB962C8B-B14F-4D97-AF65-F5344CB8AC3E}">
        <p14:creationId xmlns:p14="http://schemas.microsoft.com/office/powerpoint/2010/main" val="418344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4303455"/>
            <a:ext cx="51287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Response:</a:t>
            </a:r>
            <a:r>
              <a:rPr lang="en-CA" sz="5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r>
              <a:rPr lang="en-CA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also with you.</a:t>
            </a:r>
            <a:endParaRPr lang="en-CA" sz="4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CA" dirty="0"/>
              <a:t>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62200" y="29308"/>
            <a:ext cx="8305800" cy="769441"/>
          </a:xfrm>
          <a:prstGeom prst="rect">
            <a:avLst/>
          </a:prstGeom>
          <a:solidFill>
            <a:srgbClr val="0033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4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Peace of Christ.</a:t>
            </a:r>
            <a:endParaRPr lang="en-CA" sz="4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Like a Dove' — Luke 3:21-22 NIV (God's Holy Fire)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7" b="7335"/>
          <a:stretch/>
        </p:blipFill>
        <p:spPr bwMode="auto">
          <a:xfrm>
            <a:off x="0" y="0"/>
            <a:ext cx="12192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838200"/>
            <a:ext cx="4114800" cy="1905000"/>
          </a:xfrm>
          <a:prstGeom prst="rect">
            <a:avLst/>
          </a:prstGeom>
          <a:solidFill>
            <a:srgbClr val="ADD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24938" y="3048000"/>
            <a:ext cx="6096000" cy="1219200"/>
          </a:xfrm>
          <a:prstGeom prst="rect">
            <a:avLst/>
          </a:prstGeom>
          <a:solidFill>
            <a:srgbClr val="9FD4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8000" dirty="0" smtClean="0">
                <a:solidFill>
                  <a:schemeClr val="accent1">
                    <a:lumMod val="50000"/>
                  </a:schemeClr>
                </a:solidFill>
                <a:latin typeface="Brush Script MT" panose="03060802040406070304" pitchFamily="66" charset="0"/>
              </a:rPr>
              <a:t>Sharing the Peace:</a:t>
            </a:r>
          </a:p>
          <a:p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One: May the peace of Christ be with you.</a:t>
            </a:r>
          </a:p>
          <a:p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Response: and also with you</a:t>
            </a:r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.</a:t>
            </a:r>
            <a:endParaRPr lang="en-CA" sz="4800" dirty="0" smtClean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Wabanaki Confederacy – Canadian History Ehx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41"/>
          <a:stretch/>
        </p:blipFill>
        <p:spPr bwMode="auto">
          <a:xfrm>
            <a:off x="1104900" y="1447800"/>
            <a:ext cx="9982199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62000" y="152400"/>
            <a:ext cx="10668000" cy="838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Acknowledging the </a:t>
            </a: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Territories</a:t>
            </a:r>
          </a:p>
        </p:txBody>
      </p:sp>
    </p:spTree>
    <p:extLst>
      <p:ext uri="{BB962C8B-B14F-4D97-AF65-F5344CB8AC3E}">
        <p14:creationId xmlns:p14="http://schemas.microsoft.com/office/powerpoint/2010/main" val="72801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C103367979990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ustom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C103367979990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ustom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TC103367979990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ustom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96024</TotalTime>
  <Words>1397</Words>
  <Application>Microsoft Office PowerPoint</Application>
  <PresentationFormat>Widescreen</PresentationFormat>
  <Paragraphs>335</Paragraphs>
  <Slides>57</Slides>
  <Notes>50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57</vt:i4>
      </vt:variant>
    </vt:vector>
  </HeadingPairs>
  <TitlesOfParts>
    <vt:vector size="69" baseType="lpstr">
      <vt:lpstr>Algerian</vt:lpstr>
      <vt:lpstr>Arial</vt:lpstr>
      <vt:lpstr>Broadway</vt:lpstr>
      <vt:lpstr>Brush Script MT</vt:lpstr>
      <vt:lpstr>Calibri</vt:lpstr>
      <vt:lpstr>Century Gothic</vt:lpstr>
      <vt:lpstr>Goudy Stout</vt:lpstr>
      <vt:lpstr>Tahoma</vt:lpstr>
      <vt:lpstr>Times New Roman</vt:lpstr>
      <vt:lpstr>TC103367979990</vt:lpstr>
      <vt:lpstr>1_TC103367979990</vt:lpstr>
      <vt:lpstr>2_TC103367979990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St. Paul’s  April 7th, 2013 2nd Sunday of Easter</dc:title>
  <dc:creator>Default</dc:creator>
  <cp:lastModifiedBy>User</cp:lastModifiedBy>
  <cp:revision>5687</cp:revision>
  <cp:lastPrinted>2025-07-10T14:56:21Z</cp:lastPrinted>
  <dcterms:created xsi:type="dcterms:W3CDTF">2013-04-04T17:06:11Z</dcterms:created>
  <dcterms:modified xsi:type="dcterms:W3CDTF">2025-08-21T13:26:08Z</dcterms:modified>
</cp:coreProperties>
</file>