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747" r:id="rId1"/>
    <p:sldMasterId id="2147483760" r:id="rId2"/>
  </p:sldMasterIdLst>
  <p:notesMasterIdLst>
    <p:notesMasterId r:id="rId112"/>
  </p:notesMasterIdLst>
  <p:handoutMasterIdLst>
    <p:handoutMasterId r:id="rId113"/>
  </p:handoutMasterIdLst>
  <p:sldIdLst>
    <p:sldId id="7105" r:id="rId3"/>
    <p:sldId id="7305" r:id="rId4"/>
    <p:sldId id="7515" r:id="rId5"/>
    <p:sldId id="7484" r:id="rId6"/>
    <p:sldId id="7516" r:id="rId7"/>
    <p:sldId id="7423" r:id="rId8"/>
    <p:sldId id="7402" r:id="rId9"/>
    <p:sldId id="7578" r:id="rId10"/>
    <p:sldId id="7293" r:id="rId11"/>
    <p:sldId id="6319" r:id="rId12"/>
    <p:sldId id="3843" r:id="rId13"/>
    <p:sldId id="5285" r:id="rId14"/>
    <p:sldId id="5539" r:id="rId15"/>
    <p:sldId id="6541" r:id="rId16"/>
    <p:sldId id="7517" r:id="rId17"/>
    <p:sldId id="6843" r:id="rId18"/>
    <p:sldId id="7518" r:id="rId19"/>
    <p:sldId id="7519" r:id="rId20"/>
    <p:sldId id="6673" r:id="rId21"/>
    <p:sldId id="6910" r:id="rId22"/>
    <p:sldId id="7520" r:id="rId23"/>
    <p:sldId id="7116" r:id="rId24"/>
    <p:sldId id="7454" r:id="rId25"/>
    <p:sldId id="7521" r:id="rId26"/>
    <p:sldId id="7254" r:id="rId27"/>
    <p:sldId id="7522" r:id="rId28"/>
    <p:sldId id="7523" r:id="rId29"/>
    <p:sldId id="7524" r:id="rId30"/>
    <p:sldId id="7427" r:id="rId31"/>
    <p:sldId id="7492" r:id="rId32"/>
    <p:sldId id="7525" r:id="rId33"/>
    <p:sldId id="7528" r:id="rId34"/>
    <p:sldId id="7493" r:id="rId35"/>
    <p:sldId id="7526" r:id="rId36"/>
    <p:sldId id="7527" r:id="rId37"/>
    <p:sldId id="7529" r:id="rId38"/>
    <p:sldId id="7530" r:id="rId39"/>
    <p:sldId id="7533" r:id="rId40"/>
    <p:sldId id="7534" r:id="rId41"/>
    <p:sldId id="7535" r:id="rId42"/>
    <p:sldId id="7536" r:id="rId43"/>
    <p:sldId id="7537" r:id="rId44"/>
    <p:sldId id="7538" r:id="rId45"/>
    <p:sldId id="7539" r:id="rId46"/>
    <p:sldId id="7540" r:id="rId47"/>
    <p:sldId id="7541" r:id="rId48"/>
    <p:sldId id="6780" r:id="rId49"/>
    <p:sldId id="7178" r:id="rId50"/>
    <p:sldId id="6387" r:id="rId51"/>
    <p:sldId id="7191" r:id="rId52"/>
    <p:sldId id="6764" r:id="rId53"/>
    <p:sldId id="7249" r:id="rId54"/>
    <p:sldId id="7542" r:id="rId55"/>
    <p:sldId id="7486" r:id="rId56"/>
    <p:sldId id="7498" r:id="rId57"/>
    <p:sldId id="7497" r:id="rId58"/>
    <p:sldId id="7499" r:id="rId59"/>
    <p:sldId id="7543" r:id="rId60"/>
    <p:sldId id="7544" r:id="rId61"/>
    <p:sldId id="7545" r:id="rId62"/>
    <p:sldId id="7546" r:id="rId63"/>
    <p:sldId id="7547" r:id="rId64"/>
    <p:sldId id="7548" r:id="rId65"/>
    <p:sldId id="7549" r:id="rId66"/>
    <p:sldId id="7550" r:id="rId67"/>
    <p:sldId id="7551" r:id="rId68"/>
    <p:sldId id="7149" r:id="rId69"/>
    <p:sldId id="7463" r:id="rId70"/>
    <p:sldId id="7248" r:id="rId71"/>
    <p:sldId id="7465" r:id="rId72"/>
    <p:sldId id="7552" r:id="rId73"/>
    <p:sldId id="7553" r:id="rId74"/>
    <p:sldId id="7466" r:id="rId75"/>
    <p:sldId id="7500" r:id="rId76"/>
    <p:sldId id="7554" r:id="rId77"/>
    <p:sldId id="7555" r:id="rId78"/>
    <p:sldId id="7501" r:id="rId79"/>
    <p:sldId id="7502" r:id="rId80"/>
    <p:sldId id="7424" r:id="rId81"/>
    <p:sldId id="7556" r:id="rId82"/>
    <p:sldId id="7557" r:id="rId83"/>
    <p:sldId id="7503" r:id="rId84"/>
    <p:sldId id="7504" r:id="rId85"/>
    <p:sldId id="7560" r:id="rId86"/>
    <p:sldId id="7558" r:id="rId87"/>
    <p:sldId id="7561" r:id="rId88"/>
    <p:sldId id="7559" r:id="rId89"/>
    <p:sldId id="7562" r:id="rId90"/>
    <p:sldId id="7563" r:id="rId91"/>
    <p:sldId id="7564" r:id="rId92"/>
    <p:sldId id="7565" r:id="rId93"/>
    <p:sldId id="7566" r:id="rId94"/>
    <p:sldId id="7567" r:id="rId95"/>
    <p:sldId id="6877" r:id="rId96"/>
    <p:sldId id="7440" r:id="rId97"/>
    <p:sldId id="6946" r:id="rId98"/>
    <p:sldId id="7509" r:id="rId99"/>
    <p:sldId id="7568" r:id="rId100"/>
    <p:sldId id="7482" r:id="rId101"/>
    <p:sldId id="7569" r:id="rId102"/>
    <p:sldId id="7572" r:id="rId103"/>
    <p:sldId id="7573" r:id="rId104"/>
    <p:sldId id="7289" r:id="rId105"/>
    <p:sldId id="7574" r:id="rId106"/>
    <p:sldId id="6847" r:id="rId107"/>
    <p:sldId id="7204" r:id="rId108"/>
    <p:sldId id="7575" r:id="rId109"/>
    <p:sldId id="7576" r:id="rId110"/>
    <p:sldId id="7577" r:id="rId111"/>
  </p:sldIdLst>
  <p:sldSz cx="12192000" cy="6858000"/>
  <p:notesSz cx="9236075" cy="6950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89" userDrawn="1">
          <p15:clr>
            <a:srgbClr val="A4A3A4"/>
          </p15:clr>
        </p15:guide>
        <p15:guide id="2" pos="2909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5A91F"/>
    <a:srgbClr val="DCDDDF"/>
    <a:srgbClr val="E5E5E5"/>
    <a:srgbClr val="F1F1F1"/>
    <a:srgbClr val="D5D6D8"/>
    <a:srgbClr val="D8D9DB"/>
    <a:srgbClr val="990000"/>
    <a:srgbClr val="000000"/>
    <a:srgbClr val="C6C6C6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824" autoAdjust="0"/>
    <p:restoredTop sz="95316" autoAdjust="0"/>
  </p:normalViewPr>
  <p:slideViewPr>
    <p:cSldViewPr>
      <p:cViewPr varScale="1">
        <p:scale>
          <a:sx n="58" d="100"/>
          <a:sy n="58" d="100"/>
        </p:scale>
        <p:origin x="96" y="106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-27144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3144" y="-72"/>
      </p:cViewPr>
      <p:guideLst>
        <p:guide orient="horz" pos="2189"/>
        <p:guide pos="2909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117" Type="http://schemas.openxmlformats.org/officeDocument/2006/relationships/tableStyles" Target="tableStyles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4.xml"/><Relationship Id="rId107" Type="http://schemas.openxmlformats.org/officeDocument/2006/relationships/slide" Target="slides/slide105.xml"/><Relationship Id="rId11" Type="http://schemas.openxmlformats.org/officeDocument/2006/relationships/slide" Target="slides/slide9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102" Type="http://schemas.openxmlformats.org/officeDocument/2006/relationships/slide" Target="slides/slide100.xml"/><Relationship Id="rId5" Type="http://schemas.openxmlformats.org/officeDocument/2006/relationships/slide" Target="slides/slide3.xml"/><Relationship Id="rId90" Type="http://schemas.openxmlformats.org/officeDocument/2006/relationships/slide" Target="slides/slide88.xml"/><Relationship Id="rId95" Type="http://schemas.openxmlformats.org/officeDocument/2006/relationships/slide" Target="slides/slide93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113" Type="http://schemas.openxmlformats.org/officeDocument/2006/relationships/handoutMaster" Target="handoutMasters/handoutMaster1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59" Type="http://schemas.openxmlformats.org/officeDocument/2006/relationships/slide" Target="slides/slide57.xml"/><Relationship Id="rId103" Type="http://schemas.openxmlformats.org/officeDocument/2006/relationships/slide" Target="slides/slide101.xml"/><Relationship Id="rId108" Type="http://schemas.openxmlformats.org/officeDocument/2006/relationships/slide" Target="slides/slide106.xml"/><Relationship Id="rId54" Type="http://schemas.openxmlformats.org/officeDocument/2006/relationships/slide" Target="slides/slide52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91" Type="http://schemas.openxmlformats.org/officeDocument/2006/relationships/slide" Target="slides/slide89.xml"/><Relationship Id="rId96" Type="http://schemas.openxmlformats.org/officeDocument/2006/relationships/slide" Target="slides/slide9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49" Type="http://schemas.openxmlformats.org/officeDocument/2006/relationships/slide" Target="slides/slide47.xml"/><Relationship Id="rId114" Type="http://schemas.openxmlformats.org/officeDocument/2006/relationships/presProps" Target="presProps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slide" Target="slides/slide92.xml"/><Relationship Id="rId99" Type="http://schemas.openxmlformats.org/officeDocument/2006/relationships/slide" Target="slides/slide97.xml"/><Relationship Id="rId101" Type="http://schemas.openxmlformats.org/officeDocument/2006/relationships/slide" Target="slides/slide9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109" Type="http://schemas.openxmlformats.org/officeDocument/2006/relationships/slide" Target="slides/slide10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slide" Target="slides/slide74.xml"/><Relationship Id="rId97" Type="http://schemas.openxmlformats.org/officeDocument/2006/relationships/slide" Target="slides/slide95.xml"/><Relationship Id="rId104" Type="http://schemas.openxmlformats.org/officeDocument/2006/relationships/slide" Target="slides/slide102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slide" Target="slides/slide90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Relationship Id="rId24" Type="http://schemas.openxmlformats.org/officeDocument/2006/relationships/slide" Target="slides/slide22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66" Type="http://schemas.openxmlformats.org/officeDocument/2006/relationships/slide" Target="slides/slide64.xml"/><Relationship Id="rId87" Type="http://schemas.openxmlformats.org/officeDocument/2006/relationships/slide" Target="slides/slide85.xml"/><Relationship Id="rId110" Type="http://schemas.openxmlformats.org/officeDocument/2006/relationships/slide" Target="slides/slide108.xml"/><Relationship Id="rId115" Type="http://schemas.openxmlformats.org/officeDocument/2006/relationships/viewProps" Target="viewProps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56" Type="http://schemas.openxmlformats.org/officeDocument/2006/relationships/slide" Target="slides/slide54.xml"/><Relationship Id="rId77" Type="http://schemas.openxmlformats.org/officeDocument/2006/relationships/slide" Target="slides/slide75.xml"/><Relationship Id="rId100" Type="http://schemas.openxmlformats.org/officeDocument/2006/relationships/slide" Target="slides/slide98.xml"/><Relationship Id="rId105" Type="http://schemas.openxmlformats.org/officeDocument/2006/relationships/slide" Target="slides/slide103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93" Type="http://schemas.openxmlformats.org/officeDocument/2006/relationships/slide" Target="slides/slide91.xml"/><Relationship Id="rId98" Type="http://schemas.openxmlformats.org/officeDocument/2006/relationships/slide" Target="slides/slide96.xml"/><Relationship Id="rId3" Type="http://schemas.openxmlformats.org/officeDocument/2006/relationships/slide" Target="slides/slide1.xml"/><Relationship Id="rId25" Type="http://schemas.openxmlformats.org/officeDocument/2006/relationships/slide" Target="slides/slide23.xml"/><Relationship Id="rId46" Type="http://schemas.openxmlformats.org/officeDocument/2006/relationships/slide" Target="slides/slide44.xml"/><Relationship Id="rId67" Type="http://schemas.openxmlformats.org/officeDocument/2006/relationships/slide" Target="slides/slide65.xml"/><Relationship Id="rId116" Type="http://schemas.openxmlformats.org/officeDocument/2006/relationships/theme" Target="theme/theme1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62" Type="http://schemas.openxmlformats.org/officeDocument/2006/relationships/slide" Target="slides/slide60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111" Type="http://schemas.openxmlformats.org/officeDocument/2006/relationships/slide" Target="slides/slide109.xml"/><Relationship Id="rId15" Type="http://schemas.openxmlformats.org/officeDocument/2006/relationships/slide" Target="slides/slide13.xml"/><Relationship Id="rId36" Type="http://schemas.openxmlformats.org/officeDocument/2006/relationships/slide" Target="slides/slide34.xml"/><Relationship Id="rId57" Type="http://schemas.openxmlformats.org/officeDocument/2006/relationships/slide" Target="slides/slide55.xml"/><Relationship Id="rId106" Type="http://schemas.openxmlformats.org/officeDocument/2006/relationships/slide" Target="slides/slide104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8D5472E2-32CD-4F85-BD02-894A963F60A1}" type="datetimeFigureOut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60EB411C-7C79-4167-9BA5-FB74BAA06D7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231640" y="0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/>
          <a:lstStyle>
            <a:lvl1pPr algn="r">
              <a:defRPr sz="1200"/>
            </a:lvl1pPr>
          </a:lstStyle>
          <a:p>
            <a:fld id="{3A5B5722-F536-4C6D-9331-97BD1ABD3BA1}" type="datetimeFigureOut">
              <a:rPr lang="en-US" smtClean="0"/>
              <a:pPr/>
              <a:t>6/5/2025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01875" y="520700"/>
            <a:ext cx="4632325" cy="26066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492" tIns="46246" rIns="92492" bIns="46246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23608" y="3301286"/>
            <a:ext cx="7388860" cy="3127534"/>
          </a:xfrm>
          <a:prstGeom prst="rect">
            <a:avLst/>
          </a:prstGeom>
        </p:spPr>
        <p:txBody>
          <a:bodyPr vert="horz" lIns="92492" tIns="46246" rIns="92492" bIns="46246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1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231640" y="6601365"/>
            <a:ext cx="4002299" cy="347504"/>
          </a:xfrm>
          <a:prstGeom prst="rect">
            <a:avLst/>
          </a:prstGeom>
        </p:spPr>
        <p:txBody>
          <a:bodyPr vert="horz" lIns="92492" tIns="46246" rIns="92492" bIns="46246" rtlCol="0" anchor="b"/>
          <a:lstStyle>
            <a:lvl1pPr algn="r">
              <a:defRPr sz="1200"/>
            </a:lvl1pPr>
          </a:lstStyle>
          <a:p>
            <a:fld id="{01A43289-72DB-4DE3-88FE-0BF995509FCC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23305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1A43289-72DB-4DE3-88FE-0BF995509F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6340379"/>
      </p:ext>
    </p:extLst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104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7987307"/>
      </p:ext>
    </p:extLst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8855971"/>
      </p:ext>
    </p:extLst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106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9801430"/>
      </p:ext>
    </p:extLst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107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1172503"/>
      </p:ext>
    </p:extLst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108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9189441"/>
      </p:ext>
    </p:extLst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483831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376934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68791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5978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4845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067208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70939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842787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439592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063381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369475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849451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9634749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021306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088284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3039715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5841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965970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10850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6070086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7294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68887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427055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75748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793517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5746020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798998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65980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83384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9809732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3964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083999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8825107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4282803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933040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599240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506667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1788785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223452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2056456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946946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0547136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8941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31931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8730399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73022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747354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50195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522550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59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982740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86072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67263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8962862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6042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9184045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52371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0343323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9100826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573923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51122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69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4789869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51826362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3589935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4614589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146554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561972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7029167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44818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3278683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19030014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2735167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>
                <a:solidFill>
                  <a:prstClr val="black"/>
                </a:solidFill>
              </a:rPr>
              <a:pPr/>
              <a:t>79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5859511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46265952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7695785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53499115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9634134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4618279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3052470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4599006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1089824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59607327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3675465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89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8406703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5698840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7511426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168822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559890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E2F46CD1-25C3-4A89-B41C-60200E8FC571}" type="slidenum">
              <a:rPr lang="en-CA" smtClean="0">
                <a:solidFill>
                  <a:prstClr val="black"/>
                </a:solidFill>
              </a:rPr>
              <a:pPr/>
              <a:t>11</a:t>
            </a:fld>
            <a:endParaRPr lang="en-CA" dirty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CA" dirty="0"/>
              <a:t>Hymn Title Page</a:t>
            </a: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2964694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31130256"/>
      </p:ext>
    </p:extLst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0419145"/>
      </p:ext>
    </p:extLst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039020"/>
      </p:ext>
    </p:extLst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3160773"/>
      </p:ext>
    </p:extLst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99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0691799"/>
      </p:ext>
    </p:extLst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4045721"/>
      </p:ext>
    </p:extLst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150889"/>
      </p:ext>
    </p:extLst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301875" y="520700"/>
            <a:ext cx="4632325" cy="260667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1A43289-72DB-4DE3-88FE-0BF995509FCC}" type="slidenum">
              <a:rPr lang="en-US" smtClean="0"/>
              <a:pPr/>
              <a:t>102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09095550"/>
      </p:ext>
    </p:extLst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301875" y="520700"/>
            <a:ext cx="4632325" cy="26066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B3EC9F2A-0204-4F09-880A-DE9981541AF9}" type="slidenum">
              <a:rPr lang="en-CA" smtClean="0">
                <a:solidFill>
                  <a:prstClr val="black"/>
                </a:solidFill>
              </a:rPr>
              <a:pPr/>
              <a:t>103</a:t>
            </a:fld>
            <a:endParaRPr lang="en-CA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26184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8238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7237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856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789804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28800" y="2667000"/>
            <a:ext cx="5486400" cy="1219200"/>
          </a:xfrm>
        </p:spPr>
        <p:txBody>
          <a:bodyPr/>
          <a:lstStyle>
            <a:lvl1pPr>
              <a:defRPr sz="5400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810000"/>
            <a:ext cx="5486400" cy="60960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r>
              <a:rPr lang="en-CA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2049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74596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901171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7305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434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4264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25776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672153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178350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23632510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CA" dirty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782292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545786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483600" y="685800"/>
            <a:ext cx="1676400" cy="5867400"/>
          </a:xfrm>
        </p:spPr>
        <p:txBody>
          <a:bodyPr vert="eaVert"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685800"/>
            <a:ext cx="4826000" cy="5867400"/>
          </a:xfrm>
        </p:spPr>
        <p:txBody>
          <a:bodyPr vert="eaVert"/>
          <a:lstStyle/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366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0799" y="4406901"/>
            <a:ext cx="7465484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0799" y="2906713"/>
            <a:ext cx="7465484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1989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9624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12000" y="2133600"/>
            <a:ext cx="29464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022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0" y="274638"/>
            <a:ext cx="8534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CA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0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0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416801" y="1535113"/>
            <a:ext cx="38608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416801" y="2174875"/>
            <a:ext cx="38608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4359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46400" y="4267200"/>
            <a:ext cx="6705600" cy="838200"/>
          </a:xfrm>
        </p:spPr>
        <p:txBody>
          <a:bodyPr/>
          <a:lstStyle/>
          <a:p>
            <a:r>
              <a:rPr lang="en-CA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01669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551206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999497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27201" y="319087"/>
            <a:ext cx="4011084" cy="1143174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CA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91200" y="273051"/>
            <a:ext cx="5791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CA"/>
              <a:t>Click to edit Master text styles</a:t>
            </a:r>
          </a:p>
          <a:p>
            <a:pPr lvl="1"/>
            <a:r>
              <a:rPr lang="en-CA"/>
              <a:t>Second level</a:t>
            </a:r>
          </a:p>
          <a:p>
            <a:pPr lvl="2"/>
            <a:r>
              <a:rPr lang="en-CA"/>
              <a:t>Third level</a:t>
            </a:r>
          </a:p>
          <a:p>
            <a:pPr lvl="3"/>
            <a:r>
              <a:rPr lang="en-CA"/>
              <a:t>Fourth level</a:t>
            </a:r>
          </a:p>
          <a:p>
            <a:pPr lvl="4"/>
            <a:r>
              <a:rPr lang="en-CA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27201" y="1481138"/>
            <a:ext cx="4011084" cy="4614863"/>
          </a:xfrm>
        </p:spPr>
        <p:txBody>
          <a:bodyPr/>
          <a:lstStyle>
            <a:lvl1pPr marL="0" indent="0" algn="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CA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574364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3345410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flip="none" rotWithShape="1">
          <a:gsLst>
            <a:gs pos="0">
              <a:srgbClr val="FF0000"/>
            </a:gs>
            <a:gs pos="48000">
              <a:srgbClr val="F85A02"/>
            </a:gs>
            <a:gs pos="100000">
              <a:schemeClr val="accent2">
                <a:lumMod val="60000"/>
                <a:lumOff val="40000"/>
              </a:schemeClr>
            </a:gs>
          </a:gsLst>
          <a:lin ang="162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454400" y="685800"/>
            <a:ext cx="67056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Topic Goes Here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962400" y="2133600"/>
            <a:ext cx="60960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Your Subtopics Go Here</a:t>
            </a:r>
          </a:p>
        </p:txBody>
      </p:sp>
    </p:spTree>
    <p:extLst>
      <p:ext uri="{BB962C8B-B14F-4D97-AF65-F5344CB8AC3E}">
        <p14:creationId xmlns:p14="http://schemas.microsoft.com/office/powerpoint/2010/main" val="7856424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>
          <a:solidFill>
            <a:schemeClr val="accent1">
              <a:lumMod val="50000"/>
            </a:schemeClr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200">
          <a:solidFill>
            <a:srgbClr val="5E1D10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bg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Arial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Arial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4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4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4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4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4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4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4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4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4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4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4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4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4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4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4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4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4.xml"/><Relationship Id="rId4" Type="http://schemas.openxmlformats.org/officeDocument/2006/relationships/image" Target="cid:ii_1973ba207e8bfa1d9ee1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4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4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4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4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4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4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4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4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4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4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4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4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4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4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4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4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4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4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4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4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4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4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4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4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4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4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4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4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4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4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4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4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4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4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4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4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4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4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4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4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4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4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4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4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24000" y="11722"/>
            <a:ext cx="9144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54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St</a:t>
            </a: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. Paul’s United Church</a:t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Sussex, NB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June 8</a:t>
            </a:r>
            <a:r>
              <a:rPr lang="en-US" sz="5400" b="1" baseline="30000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th</a:t>
            </a: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, 2025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ctr"/>
            <a: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5400" b="1" dirty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Pentecost Sunday</a:t>
            </a:r>
          </a:p>
          <a:p>
            <a:pPr algn="ctr"/>
            <a:r>
              <a:rPr lang="en-US" sz="5400" b="1" dirty="0" smtClean="0">
                <a:ln>
                  <a:solidFill>
                    <a:srgbClr val="002060"/>
                  </a:solidFill>
                </a:ln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Tahoma" pitchFamily="34" charset="0"/>
                <a:ea typeface="Tahoma" pitchFamily="34" charset="0"/>
                <a:cs typeface="Tahoma" pitchFamily="34" charset="0"/>
              </a:rPr>
              <a:t>Anniversary Sunday</a:t>
            </a:r>
            <a:endParaRPr lang="en-US" sz="5400" b="1" dirty="0">
              <a:ln>
                <a:solidFill>
                  <a:srgbClr val="002060"/>
                </a:solidFill>
              </a:ln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09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48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Prelude:</a:t>
            </a:r>
          </a:p>
          <a:p>
            <a:pPr algn="ctr"/>
            <a:r>
              <a:rPr lang="en-CA" sz="36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Featuring Megan Brenan</a:t>
            </a:r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3448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great, how great, is our God.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292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great, how great, is our God.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019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great, how great, is our God.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  <a:p>
            <a:pPr>
              <a:buNone/>
            </a:pP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r">
              <a:buNone/>
            </a:pPr>
            <a:r>
              <a:rPr lang="en-US" sz="2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176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  <a:defRPr/>
            </a:pPr>
            <a:r>
              <a:rPr lang="en-US" sz="5800" b="1" u="sng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</a:t>
            </a:r>
            <a:endParaRPr lang="en-US" sz="7000" b="1" u="sng" dirty="0" smtClean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  <a:defRPr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Beloved, … in Christ’s </a:t>
            </a:r>
            <a:r>
              <a:rPr lang="en-US" sz="5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name,</a:t>
            </a:r>
          </a:p>
          <a:p>
            <a:pPr marL="0" indent="0">
              <a:buNone/>
              <a:defRPr/>
            </a:pPr>
            <a:r>
              <a:rPr lang="en-US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through </a:t>
            </a:r>
            <a:r>
              <a:rPr lang="en-US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whom all things </a:t>
            </a:r>
            <a:r>
              <a:rPr lang="en-US" sz="5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</a:t>
            </a:r>
            <a:r>
              <a:rPr lang="en-US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possible.</a:t>
            </a:r>
          </a:p>
          <a:p>
            <a:pPr marL="0" indent="0">
              <a:buNone/>
              <a:defRPr/>
            </a:pPr>
            <a:r>
              <a:rPr lang="en-US" sz="58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Praise be to God,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</a:t>
            </a:r>
          </a:p>
          <a:p>
            <a:pPr marL="0" indent="0">
              <a:buNone/>
              <a:defRPr/>
            </a:pPr>
            <a:r>
              <a:rPr lang="en-US" sz="5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working </a:t>
            </a:r>
            <a:r>
              <a:rPr lang="en-US" sz="5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us can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</a:p>
          <a:p>
            <a:pPr marL="0" indent="0">
              <a:buNone/>
              <a:defRPr/>
            </a:pPr>
            <a:r>
              <a:rPr lang="en-US" sz="5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infinitely more than </a:t>
            </a:r>
            <a:r>
              <a:rPr lang="en-US" sz="5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ask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</a:t>
            </a:r>
          </a:p>
          <a:p>
            <a:pPr marL="0" indent="0">
              <a:buNone/>
              <a:defRPr/>
            </a:pPr>
            <a:r>
              <a:rPr lang="en-US" sz="58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8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imagine!</a:t>
            </a:r>
            <a:endParaRPr lang="en-CA" sz="58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58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616044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22167"/>
            <a:ext cx="12192000" cy="6835833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Glory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to God,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Church,</a:t>
            </a:r>
          </a:p>
          <a:p>
            <a:pPr marL="0" indent="0">
              <a:buNone/>
              <a:defRPr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Christ Jesus,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</a:p>
          <a:p>
            <a:pPr marL="0" indent="0">
              <a:buNone/>
              <a:defRPr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generation.</a:t>
            </a:r>
          </a:p>
          <a:p>
            <a:pPr marL="0" indent="0">
              <a:buNone/>
              <a:defRPr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 marL="0" indent="0">
              <a:buNone/>
              <a:defRPr/>
            </a:pPr>
            <a:endParaRPr lang="en-US" sz="6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en-CA" sz="11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CA" sz="11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 </a:t>
            </a:r>
          </a:p>
          <a:p>
            <a:pPr marL="0" indent="0" algn="ctr">
              <a:buNone/>
              <a:defRPr/>
            </a:pPr>
            <a:endParaRPr lang="en-CA" sz="40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154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209800" y="0"/>
            <a:ext cx="9982200" cy="19082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Sung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Benediction:</a:t>
            </a:r>
          </a:p>
          <a:p>
            <a:pPr algn="ctr"/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</a:t>
            </a:r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 algn="ctr"/>
            <a:r>
              <a:rPr lang="en-US" sz="1000" dirty="0" smtClean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Trad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 Music: Julian Pattison 2003 reprinted under </a:t>
            </a:r>
            <a:r>
              <a:rPr lang="en-US" sz="1000" dirty="0" err="1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rgbClr val="99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00" dirty="0">
              <a:solidFill>
                <a:srgbClr val="99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674185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 peace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peace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Peace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Peace to live.</a:t>
            </a:r>
          </a:p>
          <a:p>
            <a:pPr marL="0" indent="0">
              <a:buNone/>
            </a:pP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endParaRPr lang="fi-FI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86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 give unto you.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give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It’s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love that the world cannot 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understand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marL="0" indent="0">
              <a:buNone/>
            </a:pPr>
            <a:r>
              <a:rPr lang="fi-FI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547335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2"/>
          <p:cNvSpPr>
            <a:spLocks noGrp="1"/>
          </p:cNvSpPr>
          <p:nvPr>
            <p:ph idx="1"/>
          </p:nvPr>
        </p:nvSpPr>
        <p:spPr>
          <a:xfrm>
            <a:off x="0" y="32657"/>
            <a:ext cx="12192000" cy="68253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Love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know, Love to live.</a:t>
            </a:r>
          </a:p>
          <a:p>
            <a:pPr marL="0" indent="0">
              <a:buNone/>
            </a:pP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I give unto you</a:t>
            </a:r>
            <a:r>
              <a:rPr lang="en-US" sz="54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>
              <a:buNone/>
            </a:pPr>
            <a:r>
              <a:rPr lang="fi-FI" sz="54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172524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505200" y="152400"/>
            <a:ext cx="8534400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Postlude:</a:t>
            </a:r>
          </a:p>
          <a:p>
            <a:pPr algn="ctr"/>
            <a:r>
              <a:rPr lang="en-CA" sz="10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Paul </a:t>
            </a:r>
            <a:r>
              <a:rPr lang="en-CA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Baloche</a:t>
            </a:r>
            <a:r>
              <a:rPr lang="en-CA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CCLI </a:t>
            </a:r>
            <a:endParaRPr lang="en-CA" sz="1000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7705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295400" y="4303455"/>
            <a:ext cx="5128727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Response:</a:t>
            </a:r>
            <a:r>
              <a:rPr lang="en-CA" sz="54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algn="ctr"/>
            <a:r>
              <a:rPr lang="en-CA" sz="4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also with you.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CA" dirty="0"/>
              <a:t>..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362200" y="29308"/>
            <a:ext cx="8305800" cy="769441"/>
          </a:xfrm>
          <a:prstGeom prst="rect">
            <a:avLst/>
          </a:prstGeom>
          <a:solidFill>
            <a:srgbClr val="0033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Peace of Christ.</a:t>
            </a:r>
            <a:endParaRPr lang="en-CA" sz="4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26" name="Picture 2" descr="Like a Dove' — Luke 3:21-22 NIV (God's Holy Fire)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77" b="7335"/>
          <a:stretch/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/>
          <p:cNvSpPr/>
          <p:nvPr/>
        </p:nvSpPr>
        <p:spPr>
          <a:xfrm>
            <a:off x="0" y="838200"/>
            <a:ext cx="4114800" cy="1905000"/>
          </a:xfrm>
          <a:prstGeom prst="rect">
            <a:avLst/>
          </a:prstGeom>
          <a:solidFill>
            <a:srgbClr val="ADDB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Rectangle 6"/>
          <p:cNvSpPr/>
          <p:nvPr/>
        </p:nvSpPr>
        <p:spPr>
          <a:xfrm>
            <a:off x="0" y="609600"/>
            <a:ext cx="6096000" cy="1219200"/>
          </a:xfrm>
          <a:prstGeom prst="rect">
            <a:avLst/>
          </a:prstGeom>
          <a:solidFill>
            <a:srgbClr val="9FD4F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CA" sz="8000" dirty="0" smtClean="0">
                <a:solidFill>
                  <a:schemeClr val="bg1"/>
                </a:solidFill>
                <a:latin typeface="Brush Script MT" panose="03060802040406070304" pitchFamily="66" charset="0"/>
              </a:rPr>
              <a:t>Sharing the Peace: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he Wabanaki Confederacy – Canadian History Ehx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541"/>
          <a:stretch/>
        </p:blipFill>
        <p:spPr bwMode="auto">
          <a:xfrm>
            <a:off x="1104900" y="1447800"/>
            <a:ext cx="9982199" cy="541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1524001" y="152400"/>
            <a:ext cx="9143999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4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Acknowledging the </a:t>
            </a:r>
            <a:r>
              <a:rPr lang="en-US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Territories</a:t>
            </a:r>
          </a:p>
          <a:p>
            <a:pPr marL="0" indent="0" algn="ctr">
              <a:buNone/>
            </a:pPr>
            <a:r>
              <a:rPr lang="en-US" sz="4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Erin, Kit, Sybil and Joni Johnson</a:t>
            </a:r>
            <a:endParaRPr lang="en-US" sz="4000" b="1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8015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" name="Picture 3" descr="candle light 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12192000" cy="7162801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143000" y="2057400"/>
            <a:ext cx="9357049" cy="49698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CA" sz="44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000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48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  <a:p>
            <a:pPr algn="ctr">
              <a:defRPr/>
            </a:pPr>
            <a:endParaRPr lang="en-US" sz="3200" i="1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52400" y="106326"/>
            <a:ext cx="11887200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Lighting of the </a:t>
            </a:r>
            <a:r>
              <a:rPr lang="en-CA" sz="6000" b="1" dirty="0" smtClean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Christ </a:t>
            </a:r>
            <a:r>
              <a:rPr lang="en-CA" sz="6000" b="1" dirty="0">
                <a:solidFill>
                  <a:srgbClr val="00B0F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Candle</a:t>
            </a: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defRPr/>
            </a:pPr>
            <a:endParaRPr lang="en-CA" sz="40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2800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4000" i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i="1" dirty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“Enter these gates with </a:t>
            </a:r>
            <a:r>
              <a:rPr lang="en-US" sz="4000" i="1" dirty="0" smtClean="0">
                <a:solidFill>
                  <a:srgbClr val="00B0F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Thanksgiving”</a:t>
            </a:r>
            <a:endParaRPr lang="en-US" sz="4000" dirty="0">
              <a:solidFill>
                <a:srgbClr val="00B0F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6306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Church </a:t>
            </a:r>
            <a:endParaRPr lang="en-US" sz="6000" u="sng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Noah Gibbons-</a:t>
            </a:r>
            <a:r>
              <a:rPr lang="en-US" sz="5400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Salib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paraphrasing Acts 2:14-18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05784600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 to Worship: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Leslie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</a:t>
            </a:r>
          </a:p>
          <a:p>
            <a:pPr>
              <a:buNone/>
            </a:pP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When the day 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Pentecost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came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they were all together 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place… Today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we gather in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ways, yet we are one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Touched by the Spirit, 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first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enlivened. </a:t>
            </a:r>
          </a:p>
          <a:p>
            <a:pPr>
              <a:buNone/>
            </a:pP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2421808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By the Spirit, we live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thrive!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On the day of Pentecost,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born.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Today, we celebrate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years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being the United 	Church! </a:t>
            </a:r>
          </a:p>
          <a:p>
            <a:pPr>
              <a:buNone/>
            </a:pP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116202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One: In their gathering that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day,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people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were changed by the Spirit.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In our gathering today,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Spirit’s direction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tomorrow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194621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With open hearts, let us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pray for the Spirit’s 	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presence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amongst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Come, Holy Spirit, Come!</a:t>
            </a:r>
          </a:p>
          <a:p>
            <a:r>
              <a:rPr lang="en-US" sz="5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6442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6832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Opening Prayer: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Leslie </a:t>
            </a:r>
            <a:r>
              <a:rPr lang="en-US" sz="4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Anthony</a:t>
            </a:r>
            <a:endParaRPr lang="en-US" sz="3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Awesome God, on Pentecost,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gift of the Holy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expectant and united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your Spirit,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bring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 and place to lift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minds,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bodies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worship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you. </a:t>
            </a:r>
          </a:p>
        </p:txBody>
      </p:sp>
    </p:spTree>
    <p:extLst>
      <p:ext uri="{BB962C8B-B14F-4D97-AF65-F5344CB8AC3E}">
        <p14:creationId xmlns:p14="http://schemas.microsoft.com/office/powerpoint/2010/main" val="8831331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799" y="4551"/>
            <a:ext cx="9302579" cy="68534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24409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 advTm="1500"/>
    </mc:Choice>
    <mc:Fallback xmlns="">
      <p:transition advClick="0" advTm="150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Grant us the hope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our life and worship.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Help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expect great things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attempt great things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 We are diverse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many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ways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but our hearts are one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4027073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show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world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experience in Jesus,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Spirit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seek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honour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your dream.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glory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our worship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Amen. </a:t>
            </a:r>
          </a:p>
        </p:txBody>
      </p:sp>
    </p:spTree>
    <p:extLst>
      <p:ext uri="{BB962C8B-B14F-4D97-AF65-F5344CB8AC3E}">
        <p14:creationId xmlns:p14="http://schemas.microsoft.com/office/powerpoint/2010/main" val="3940877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3023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VU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380</a:t>
            </a: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Comes Sailing On the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Wind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music: Gordon Light 1985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A725110</a:t>
            </a:r>
          </a:p>
        </p:txBody>
      </p:sp>
    </p:spTree>
    <p:extLst>
      <p:ext uri="{BB962C8B-B14F-4D97-AF65-F5344CB8AC3E}">
        <p14:creationId xmlns:p14="http://schemas.microsoft.com/office/powerpoint/2010/main" val="398666327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comes sailing on the wind,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 flashing in the sun,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journey just begun,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610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passage of her flight,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rings out through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night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laughter, full of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559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Silent waters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morning of our birth,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 empty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cradle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waiting to be filled,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from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 moved upon the earth,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Like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mother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breathing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into her child.</a:t>
            </a:r>
          </a:p>
        </p:txBody>
      </p:sp>
    </p:spTree>
    <p:extLst>
      <p:ext uri="{BB962C8B-B14F-4D97-AF65-F5344CB8AC3E}">
        <p14:creationId xmlns:p14="http://schemas.microsoft.com/office/powerpoint/2010/main" val="3365975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were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dreamers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 eyes were given sight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Spirit filled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their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life and form.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Deserts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turned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gardens,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broken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hearts found new delight,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down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still she flew on.</a:t>
            </a:r>
          </a:p>
        </p:txBody>
      </p:sp>
    </p:spTree>
    <p:extLst>
      <p:ext uri="{BB962C8B-B14F-4D97-AF65-F5344CB8AC3E}">
        <p14:creationId xmlns:p14="http://schemas.microsoft.com/office/powerpoint/2010/main" val="3857454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comes sailing on the wind,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 flashing in the sun,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journey just begun,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4026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passage of her flight,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rings out through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night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laughter, full of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553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a gentle girl in Galilee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gentle breeze she came,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whisper softly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calling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dark,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promise of a child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peace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whose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reign would never end,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Mary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sang the Spirit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within her heart.</a:t>
            </a:r>
          </a:p>
        </p:txBody>
      </p:sp>
    </p:spTree>
    <p:extLst>
      <p:ext uri="{BB962C8B-B14F-4D97-AF65-F5344CB8AC3E}">
        <p14:creationId xmlns:p14="http://schemas.microsoft.com/office/powerpoint/2010/main" val="2620705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381001"/>
            <a:ext cx="12192000" cy="5867399"/>
          </a:xfrm>
          <a:gradFill>
            <a:gsLst>
              <a:gs pos="0">
                <a:srgbClr val="FF0000"/>
              </a:gs>
              <a:gs pos="48000">
                <a:srgbClr val="F85A02"/>
              </a:gs>
              <a:gs pos="100000">
                <a:schemeClr val="accent2">
                  <a:lumMod val="60000"/>
                  <a:lumOff val="40000"/>
                </a:schemeClr>
              </a:gs>
            </a:gsLst>
            <a:lin ang="16200000" scaled="1"/>
          </a:gradFill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4000" b="1" dirty="0">
              <a:solidFill>
                <a:schemeClr val="bg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78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Welcome!</a:t>
            </a:r>
          </a:p>
          <a:p>
            <a:pPr marL="0" indent="0" algn="ctr">
              <a:buNone/>
            </a:pPr>
            <a:r>
              <a:rPr lang="en-US" sz="7800" i="1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We’re </a:t>
            </a:r>
            <a:r>
              <a:rPr lang="en-US" sz="7800" i="1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 glad you could join us</a:t>
            </a:r>
          </a:p>
          <a:p>
            <a:pPr marL="0" indent="0">
              <a:buNone/>
            </a:pPr>
            <a:endParaRPr lang="en-CA" sz="7800" dirty="0"/>
          </a:p>
        </p:txBody>
      </p:sp>
    </p:spTree>
    <p:extLst>
      <p:ext uri="{BB962C8B-B14F-4D97-AF65-F5344CB8AC3E}">
        <p14:creationId xmlns:p14="http://schemas.microsoft.com/office/powerpoint/2010/main" val="3693055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Flying to the river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waited circling high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Above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child now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 full of grace.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 rose up from the water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swept down from the sky,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carried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away in her embrace.</a:t>
            </a:r>
          </a:p>
        </p:txBody>
      </p:sp>
    </p:spTree>
    <p:extLst>
      <p:ext uri="{BB962C8B-B14F-4D97-AF65-F5344CB8AC3E}">
        <p14:creationId xmlns:p14="http://schemas.microsoft.com/office/powerpoint/2010/main" val="3776994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comes sailing on the wind,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 flashing in the sun,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journey just begun,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1337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passage of her flight,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rings out through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night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laughter, full of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8183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Long after the deep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darkness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that fell upon the world,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After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dawn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returned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flame of rising sun,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touched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again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again her wings unfurled,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Bringing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life in the wind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flew on.</a:t>
            </a:r>
          </a:p>
        </p:txBody>
      </p:sp>
    </p:spTree>
    <p:extLst>
      <p:ext uri="{BB962C8B-B14F-4D97-AF65-F5344CB8AC3E}">
        <p14:creationId xmlns:p14="http://schemas.microsoft.com/office/powerpoint/2010/main" val="3625468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passage of her flight,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song rings out through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night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Full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laughter, full of light,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on.</a:t>
            </a:r>
          </a:p>
          <a:p>
            <a:pPr algn="r"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6123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She comes sailing on the wind,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wings flashing in the sun,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journey just begun,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flies on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872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of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</a:t>
            </a: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Jennifer Brown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27902428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32932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for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Reflection</a:t>
            </a:r>
          </a:p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Celebration:</a:t>
            </a:r>
            <a:endParaRPr lang="en-US" sz="48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Lorraine Pollock</a:t>
            </a:r>
          </a:p>
          <a:p>
            <a:pPr>
              <a:buNone/>
            </a:pPr>
            <a:r>
              <a:rPr lang="en-US" sz="4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2116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06" y="0"/>
            <a:ext cx="12192000" cy="6827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886200" y="0"/>
            <a:ext cx="8305800" cy="21005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VU#238 </a:t>
            </a:r>
            <a:endParaRPr lang="en-US" sz="6000" b="1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Art</a:t>
            </a:r>
          </a:p>
          <a:p>
            <a:pPr algn="ctr"/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Copyright: Manna Music 1981 Reprinted under </a:t>
            </a:r>
            <a:r>
              <a:rPr lang="en-US" sz="1050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50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3410725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 Lord my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in awesome wonder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Consider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works thy hand hath made,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see the stars,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the mighty thunder,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power throughout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universe displayed.</a:t>
            </a:r>
          </a:p>
        </p:txBody>
      </p:sp>
    </p:spTree>
    <p:extLst>
      <p:ext uri="{BB962C8B-B14F-4D97-AF65-F5344CB8AC3E}">
        <p14:creationId xmlns:p14="http://schemas.microsoft.com/office/powerpoint/2010/main" val="296941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Social time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a time for fellowship and fun after the service in the fellowship hall.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will be cake!</a:t>
            </a:r>
          </a:p>
          <a:p>
            <a:pPr marL="0" indent="0" algn="ctr">
              <a:buNone/>
            </a:pP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29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356383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through the woods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forest glades I wander,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the birds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sweetly in the trees;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look down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lofty mountain grandeur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the brook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the gentle breeze.</a:t>
            </a:r>
          </a:p>
        </p:txBody>
      </p:sp>
    </p:spTree>
    <p:extLst>
      <p:ext uri="{BB962C8B-B14F-4D97-AF65-F5344CB8AC3E}">
        <p14:creationId xmlns:p14="http://schemas.microsoft.com/office/powerpoint/2010/main" val="3413708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527519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But when I think that God,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son not sparing,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Sent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him to die,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scarce can take it in,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cross,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burden gladly bearing,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bled and died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away my sin.</a:t>
            </a:r>
          </a:p>
        </p:txBody>
      </p:sp>
    </p:spTree>
    <p:extLst>
      <p:ext uri="{BB962C8B-B14F-4D97-AF65-F5344CB8AC3E}">
        <p14:creationId xmlns:p14="http://schemas.microsoft.com/office/powerpoint/2010/main" val="956834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</p:txBody>
      </p:sp>
    </p:spTree>
    <p:extLst>
      <p:ext uri="{BB962C8B-B14F-4D97-AF65-F5344CB8AC3E}">
        <p14:creationId xmlns:p14="http://schemas.microsoft.com/office/powerpoint/2010/main" val="1409768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Christ shall come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shout of acclamation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me home,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joy shall fill my heart!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shall bow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humble adoration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 proclaim,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'My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God, how great thou art!'</a:t>
            </a:r>
          </a:p>
        </p:txBody>
      </p:sp>
    </p:spTree>
    <p:extLst>
      <p:ext uri="{BB962C8B-B14F-4D97-AF65-F5344CB8AC3E}">
        <p14:creationId xmlns:p14="http://schemas.microsoft.com/office/powerpoint/2010/main" val="4078297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Then 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sings my soul,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Saviour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God, to thee,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art!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thou art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74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id:ii_1973ba207e8bfa1d9ee1"/>
          <p:cNvPicPr/>
          <p:nvPr/>
        </p:nvPicPr>
        <p:blipFill>
          <a:blip r:embed="rId3" r:link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1254770" y="-12469"/>
            <a:ext cx="10370147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8000" b="1" dirty="0" smtClean="0">
                <a:latin typeface="Comic Sans MS" panose="030F0702030302020204" pitchFamily="66" charset="0"/>
              </a:rPr>
              <a:t>Happy Birthday UCC</a:t>
            </a:r>
            <a:endParaRPr lang="en-CA" sz="80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66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3962400" y="152400"/>
            <a:ext cx="7924800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Ministry of Music</a:t>
            </a:r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 algn="ctr"/>
            <a:r>
              <a:rPr lang="en-US" sz="6000" b="1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Mungu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ni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Mwema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(God Is So Good) </a:t>
            </a:r>
          </a:p>
          <a:p>
            <a:pPr algn="ctr"/>
            <a:r>
              <a:rPr lang="en-US" sz="48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Claire Turner </a:t>
            </a:r>
            <a:r>
              <a:rPr lang="en-US" sz="48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 algn="ctr"/>
            <a:r>
              <a:rPr lang="en-US" sz="48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48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Megan Brenan </a:t>
            </a:r>
            <a:endParaRPr lang="en-US" sz="1200" i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423031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Illumination Images, Stock Photos &amp; Vectors | Shutterstock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333"/>
          <a:stretch/>
        </p:blipFill>
        <p:spPr bwMode="auto">
          <a:xfrm>
            <a:off x="0" y="-8652"/>
            <a:ext cx="12192000" cy="68611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324100" y="4800600"/>
            <a:ext cx="7543799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dirty="0">
                <a:solidFill>
                  <a:srgbClr val="FFC000"/>
                </a:solidFill>
              </a:rPr>
              <a:t>Prayer for </a:t>
            </a:r>
            <a:r>
              <a:rPr lang="en-US" sz="5400" b="1" dirty="0" smtClean="0">
                <a:solidFill>
                  <a:srgbClr val="FFC000"/>
                </a:solidFill>
              </a:rPr>
              <a:t>Illumination</a:t>
            </a:r>
          </a:p>
          <a:p>
            <a:pPr algn="ctr"/>
            <a:r>
              <a:rPr lang="en-US" sz="4000" dirty="0" smtClean="0">
                <a:solidFill>
                  <a:srgbClr val="FFC000"/>
                </a:solidFill>
              </a:rPr>
              <a:t>Gordon </a:t>
            </a:r>
            <a:r>
              <a:rPr lang="en-US" sz="4000" dirty="0" err="1" smtClean="0">
                <a:solidFill>
                  <a:srgbClr val="FFC000"/>
                </a:solidFill>
              </a:rPr>
              <a:t>Phippen</a:t>
            </a:r>
            <a:endParaRPr lang="en-CA" sz="40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8688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Meetings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St. Paul’s Ladies will meet at </a:t>
            </a:r>
          </a:p>
          <a:p>
            <a:pPr marL="0" indent="0">
              <a:buNone/>
            </a:pPr>
            <a:r>
              <a:rPr lang="en-US" sz="6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Season’s Inn on June 12 at 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noon. All ladies are welcome.</a:t>
            </a:r>
          </a:p>
          <a:p>
            <a:pPr marL="0" indent="0">
              <a:buNone/>
            </a:pPr>
            <a:endParaRPr lang="en-US" sz="6000" b="1" dirty="0" smtClean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938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43198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Scripture:</a:t>
            </a:r>
          </a:p>
          <a:p>
            <a:pPr algn="ctr">
              <a:buNone/>
            </a:pPr>
            <a:endParaRPr lang="en-US" sz="6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60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Ephesians </a:t>
            </a:r>
            <a:r>
              <a:rPr lang="en-US" sz="60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1:15–19, 3:16-21 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Bruce </a:t>
            </a:r>
            <a:r>
              <a:rPr lang="en-US" sz="4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Mercer and Chris </a:t>
            </a: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Ayers</a:t>
            </a:r>
            <a:endParaRPr lang="en-US" sz="60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87322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6625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Choir Anthem:</a:t>
            </a:r>
          </a:p>
          <a:p>
            <a:pPr algn="ctr"/>
            <a:r>
              <a:rPr lang="en-US" sz="54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“Back to the Church in the Wildwood” </a:t>
            </a:r>
            <a:endParaRPr lang="en-US" sz="5400" b="1" dirty="0" smtClean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r>
              <a:rPr lang="en-US" sz="4000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(sing along, stay seated)</a:t>
            </a:r>
          </a:p>
          <a:p>
            <a:pPr algn="ctr"/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and Music Steve Bell reprinted under </a:t>
            </a:r>
            <a:r>
              <a:rPr lang="en-US" sz="1000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416786929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Take me back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 in the wildwood,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folks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feel so at home.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love going back to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childhood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we’d sing all the old, old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12201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 was there where I first met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Jesus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there where I knew I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belonged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love going back to the old,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we’d sing all the old, old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99756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fellowship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joy divine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 blessedness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 peace is mine,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Leaning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 the everlasting arms.</a:t>
            </a:r>
          </a:p>
        </p:txBody>
      </p:sp>
    </p:spTree>
    <p:extLst>
      <p:ext uri="{BB962C8B-B14F-4D97-AF65-F5344CB8AC3E}">
        <p14:creationId xmlns:p14="http://schemas.microsoft.com/office/powerpoint/2010/main" val="419542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sweet by and by,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meet on that beautiful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shore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sweet by and by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meet on that beautiful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shore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55324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Shall we gather at the river,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bright angel feet have trod.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With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it’s crystal tide forever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Flowing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throne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God-Yes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We’ll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gather at the river,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beautiful, beautiful river.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Gather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 the Saints at the river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flows by the throne of God.</a:t>
            </a:r>
          </a:p>
        </p:txBody>
      </p:sp>
    </p:spTree>
    <p:extLst>
      <p:ext uri="{BB962C8B-B14F-4D97-AF65-F5344CB8AC3E}">
        <p14:creationId xmlns:p14="http://schemas.microsoft.com/office/powerpoint/2010/main" val="4231066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There’s a church in the valley by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wildwood,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lov-lier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spot in the dale;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is so dear to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childhood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little brown church 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vale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427294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come, come, come, come,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the church in the 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wildwood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to the church in the dale.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place is so dear to my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childhood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little brown church in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vale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42039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was there where I first met </a:t>
            </a:r>
            <a:endParaRPr lang="en-US" sz="5400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was there where I knew I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belonged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9919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0"/>
            <a:ext cx="12192000" cy="7010400"/>
          </a:xfrm>
        </p:spPr>
        <p:txBody>
          <a:bodyPr/>
          <a:lstStyle/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100</a:t>
            </a:r>
            <a:r>
              <a:rPr lang="en-US" sz="8000" u="sng" baseline="30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8000" u="sng" dirty="0" err="1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Annivesary</a:t>
            </a:r>
            <a:endParaRPr lang="en-US" sz="80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Saint John edition</a:t>
            </a:r>
          </a:p>
          <a:p>
            <a:pPr marL="0" indent="0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June 15</a:t>
            </a:r>
            <a:r>
              <a:rPr lang="en-US" sz="6000" b="1" baseline="30000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at 10:30. If you wish to do this again, only different, park at TD Station to bus to Saint John High.</a:t>
            </a:r>
          </a:p>
        </p:txBody>
      </p:sp>
    </p:spTree>
    <p:extLst>
      <p:ext uri="{BB962C8B-B14F-4D97-AF65-F5344CB8AC3E}">
        <p14:creationId xmlns:p14="http://schemas.microsoft.com/office/powerpoint/2010/main" val="34088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 love going back to the old,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old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church,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we’d sing all the old, old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we’d sing all the old, old,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songs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the old, old songs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	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4446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67" y="-58360"/>
            <a:ext cx="12214167" cy="69163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2469" y="4181729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Why the United Church</a:t>
            </a: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Tom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Barn, Steve Harding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Samantha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Corcoran </a:t>
            </a:r>
            <a:endParaRPr lang="en-US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50797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5716"/>
            <a:ext cx="121920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endParaRPr lang="en-US" sz="6000" b="1" u="sng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Invitation to Offering:</a:t>
            </a:r>
          </a:p>
          <a:p>
            <a:pPr algn="ctr"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Jennifer Brown</a:t>
            </a:r>
            <a:endParaRPr lang="en-US" sz="3200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0983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United Church Creed VU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918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are not alone,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we live in God’s world.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believe in God: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has created and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creating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024166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 has come in Jesus,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the Word made flesh,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to reconcile and make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new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who works in us and others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by the Spirit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trust in God.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98121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called to be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Church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celebrate God’s presence,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live with respect in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	Creation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love and serve others,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to seek justice and resist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		evil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10962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proclaim Jesus,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crucified and risen,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	our judge and our hope.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In life, in death, 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	in life beyond death,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God is with us.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We are not alone.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Thanks be to God.</a:t>
            </a:r>
          </a:p>
        </p:txBody>
      </p:sp>
    </p:spTree>
    <p:extLst>
      <p:ext uri="{BB962C8B-B14F-4D97-AF65-F5344CB8AC3E}">
        <p14:creationId xmlns:p14="http://schemas.microsoft.com/office/powerpoint/2010/main" val="4294315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of </a:t>
            </a:r>
            <a:r>
              <a:rPr lang="en-US" sz="54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Dedication</a:t>
            </a:r>
          </a:p>
          <a:p>
            <a:pPr algn="ctr">
              <a:buNone/>
            </a:pPr>
            <a:r>
              <a:rPr lang="en-US" sz="48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Jennifer Brown</a:t>
            </a:r>
            <a:endParaRPr lang="en-US" sz="4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Empowering God, we believe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with us this day,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leading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a new future. We offer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talents,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finances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hopes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trusting you to do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more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can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dream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possible. </a:t>
            </a:r>
            <a:endParaRPr lang="en-US" sz="54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15165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 us and these offerings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Spirit.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be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bold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disciples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deeply connected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who dare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act for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justice.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pray, in Jesus’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Amen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591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7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4114800" y="-152400"/>
            <a:ext cx="7848600" cy="32778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en-US" sz="800" dirty="0">
              <a:solidFill>
                <a:srgbClr val="86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/>
            <a:r>
              <a:rPr lang="en-US" sz="6000" b="1" i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Communion Hymn</a:t>
            </a:r>
            <a:r>
              <a:rPr lang="en-US" sz="6000" b="1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MV#198 When We gather at the Table 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Words: Walter Farquharson, Music: Ron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Klusmeier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reprinted under </a:t>
            </a:r>
            <a:r>
              <a:rPr lang="en-US" sz="1100" i="1" dirty="0" err="1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i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A-725110</a:t>
            </a:r>
          </a:p>
        </p:txBody>
      </p:sp>
    </p:spTree>
    <p:extLst>
      <p:ext uri="{BB962C8B-B14F-4D97-AF65-F5344CB8AC3E}">
        <p14:creationId xmlns:p14="http://schemas.microsoft.com/office/powerpoint/2010/main" val="167788118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Grad Sunday</a:t>
            </a:r>
          </a:p>
          <a:p>
            <a:pPr marL="0" indent="0" algn="ctr">
              <a:buNone/>
            </a:pPr>
            <a:r>
              <a:rPr lang="en-US" sz="6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15</a:t>
            </a:r>
            <a:r>
              <a:rPr lang="en-US" sz="6000" b="1" baseline="30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</a:t>
            </a:r>
            <a:r>
              <a:rPr lang="en-US" sz="6000" b="1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Grad Sunday.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 and help celebrate our graduates. There will be cupcakes and lemonade on the lawn after the service.</a:t>
            </a:r>
            <a:endParaRPr lang="en-US" sz="6000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2033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When we gather at the table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Wine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poured and bread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broken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claims us, offering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healing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 welcome, gently spoken.</a:t>
            </a:r>
          </a:p>
        </p:txBody>
      </p:sp>
    </p:spTree>
    <p:extLst>
      <p:ext uri="{BB962C8B-B14F-4D97-AF65-F5344CB8AC3E}">
        <p14:creationId xmlns:p14="http://schemas.microsoft.com/office/powerpoint/2010/main" val="3280901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Jesus offers our thanksgiving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for life we’re given.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From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 comes grain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feed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Watered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by the rains of heaven.</a:t>
            </a:r>
          </a:p>
        </p:txBody>
      </p:sp>
    </p:spTree>
    <p:extLst>
      <p:ext uri="{BB962C8B-B14F-4D97-AF65-F5344CB8AC3E}">
        <p14:creationId xmlns:p14="http://schemas.microsoft.com/office/powerpoint/2010/main" val="3610220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Word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promise claims attention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Earth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renewed by God’s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designing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All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creatures join in praises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God’s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intended wholeness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finding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buNone/>
            </a:pP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7116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Come, invited, now draw nearer,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Join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holy celebration.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Here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 strengthened, called to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justice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Living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now God’s new creation.</a:t>
            </a:r>
          </a:p>
        </p:txBody>
      </p:sp>
    </p:spTree>
    <p:extLst>
      <p:ext uri="{BB962C8B-B14F-4D97-AF65-F5344CB8AC3E}">
        <p14:creationId xmlns:p14="http://schemas.microsoft.com/office/powerpoint/2010/main" val="3600373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Christ, your coming and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hosting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Gives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 place at widening table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embracing world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neighbor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Spirit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strong, by love enabled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41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75097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Sacrament of Communion: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Invitation: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God is with us.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We are not alone.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One: Christ is present here.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All: The Spirit is among us!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One: Let us give thanks to God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All: in memory and in hope.</a:t>
            </a:r>
          </a:p>
          <a:p>
            <a:pPr>
              <a:buNone/>
            </a:pPr>
            <a:r>
              <a:rPr lang="en-US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212947122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Thanksgiving: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One: Blessed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you, Gracious God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,…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They proclaimed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goodness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every language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saying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4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Holy, holy, holy Lord, God of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power and might, Heaven and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earth are full of your glory,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Hosanna in the highest!</a:t>
            </a: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2029863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Blessed is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who comes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name of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Lord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Hosanna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highest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endParaRPr lang="en-US" sz="5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0755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Living in the Spirit’s ways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proclaim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mystery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of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our faith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Christ has died. Christ 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risen.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Christ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 come again!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Pour out your Spirit … On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Pentecost 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day, we pray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Come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Holy</a:t>
            </a: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!</a:t>
            </a: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Come, Holy Spirit! Amen!</a:t>
            </a:r>
          </a:p>
        </p:txBody>
      </p:sp>
    </p:spTree>
    <p:extLst>
      <p:ext uri="{BB962C8B-B14F-4D97-AF65-F5344CB8AC3E}">
        <p14:creationId xmlns:p14="http://schemas.microsoft.com/office/powerpoint/2010/main" val="679712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mazon.com: CYTING The Lord&amp;#39;s Prayer Engraved Wallet Card Bible Verse  Wallet Insert Christian Jewelry Religious Gift (The Lord&amp;#39;s Prayer Wallet  Card) : Clothing, Shoes &amp;amp; Jewelry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4" t="4607" r="3170" b="4857"/>
          <a:stretch/>
        </p:blipFill>
        <p:spPr bwMode="auto">
          <a:xfrm>
            <a:off x="965045" y="0"/>
            <a:ext cx="10061137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98167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0" y="-152400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sz="8800" u="sng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VBS Road trip!</a:t>
            </a:r>
            <a:endParaRPr lang="en-US" sz="8800" u="sng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Vacation Bible School 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June 23-26 Nine to noon.</a:t>
            </a:r>
          </a:p>
          <a:p>
            <a:pPr marL="0" indent="0" algn="ctr">
              <a:buNone/>
            </a:pPr>
            <a:r>
              <a:rPr lang="en-US" sz="6000" b="1" dirty="0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35 spaces, registration forms on the table in the entry or from </a:t>
            </a:r>
            <a:r>
              <a:rPr lang="en-US" sz="6000" b="1" smtClean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office.</a:t>
            </a:r>
            <a:endParaRPr lang="en-US" sz="6000" dirty="0" smtClean="0">
              <a:solidFill>
                <a:schemeClr val="tx1"/>
              </a:solidFill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1105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300">
        <p14:pan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Distribution of the Elements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4400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7485214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467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Bread One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Body</a:t>
            </a:r>
          </a:p>
          <a:p>
            <a:pPr algn="ctr"/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 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&amp; Music: </a:t>
            </a:r>
            <a:r>
              <a:rPr lang="en-US" sz="1100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John B Foley, S.J. 1978 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07077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bread, one body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Lord of all,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 bless;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we, though many,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body in this one Lord.</a:t>
            </a:r>
          </a:p>
        </p:txBody>
      </p:sp>
    </p:spTree>
    <p:extLst>
      <p:ext uri="{BB962C8B-B14F-4D97-AF65-F5344CB8AC3E}">
        <p14:creationId xmlns:p14="http://schemas.microsoft.com/office/powerpoint/2010/main" val="19310922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Gentile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Jew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servant or free,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woman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or man, no more.</a:t>
            </a:r>
          </a:p>
        </p:txBody>
      </p:sp>
    </p:spTree>
    <p:extLst>
      <p:ext uri="{BB962C8B-B14F-4D97-AF65-F5344CB8AC3E}">
        <p14:creationId xmlns:p14="http://schemas.microsoft.com/office/powerpoint/2010/main" val="2337928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bread, one body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Lord of all,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 bless;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we, though many,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body in this one Lord.</a:t>
            </a:r>
          </a:p>
        </p:txBody>
      </p:sp>
    </p:spTree>
    <p:extLst>
      <p:ext uri="{BB962C8B-B14F-4D97-AF65-F5344CB8AC3E}">
        <p14:creationId xmlns:p14="http://schemas.microsoft.com/office/powerpoint/2010/main" val="682069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Many the gifts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many the works,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the Lord of all. </a:t>
            </a:r>
          </a:p>
        </p:txBody>
      </p:sp>
    </p:spTree>
    <p:extLst>
      <p:ext uri="{BB962C8B-B14F-4D97-AF65-F5344CB8AC3E}">
        <p14:creationId xmlns:p14="http://schemas.microsoft.com/office/powerpoint/2010/main" val="59266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bread, one body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Lord of all,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 bless;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we, though many,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body in this one Lord.</a:t>
            </a:r>
          </a:p>
        </p:txBody>
      </p:sp>
    </p:spTree>
    <p:extLst>
      <p:ext uri="{BB962C8B-B14F-4D97-AF65-F5344CB8AC3E}">
        <p14:creationId xmlns:p14="http://schemas.microsoft.com/office/powerpoint/2010/main" val="200420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Grain for the fields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scattered and grown,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gathered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one, for all. </a:t>
            </a:r>
          </a:p>
        </p:txBody>
      </p:sp>
    </p:spTree>
    <p:extLst>
      <p:ext uri="{BB962C8B-B14F-4D97-AF65-F5344CB8AC3E}">
        <p14:creationId xmlns:p14="http://schemas.microsoft.com/office/powerpoint/2010/main" val="103584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bread, one body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 Lord of all,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 of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blessing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which we bless;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we, though many, 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throughout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earth,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are one body in this one Lord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 algn="r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197346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30315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VU #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466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Eat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Bread, Drink This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Cup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Words: Robert J.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Batastini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the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Taize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Community Music: Jacques Berthier 1982 reprinted under </a:t>
            </a:r>
            <a:r>
              <a:rPr lang="en-US" sz="1100" dirty="0" err="1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OneLicense</a:t>
            </a:r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725110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186554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-2458" y="27039"/>
            <a:ext cx="12192000" cy="4525963"/>
          </a:xfrm>
        </p:spPr>
        <p:txBody>
          <a:bodyPr/>
          <a:lstStyle/>
          <a:p>
            <a:pPr marL="0" indent="0" algn="ctr">
              <a:buNone/>
            </a:pPr>
            <a:endParaRPr lang="en-US" sz="8000" dirty="0" smtClean="0">
              <a:latin typeface="Algerian" panose="04020705040A02060702" pitchFamily="82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en-US" sz="8000" dirty="0" smtClean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Good </a:t>
            </a:r>
            <a:r>
              <a:rPr lang="en-US" sz="8000" dirty="0">
                <a:solidFill>
                  <a:schemeClr val="tx1"/>
                </a:solidFill>
                <a:latin typeface="Algerian" panose="04020705040A02060702" pitchFamily="82" charset="0"/>
                <a:ea typeface="Tahoma" panose="020B0604030504040204" pitchFamily="34" charset="0"/>
                <a:cs typeface="Tahoma" panose="020B0604030504040204" pitchFamily="34" charset="0"/>
              </a:rPr>
              <a:t>News!</a:t>
            </a:r>
          </a:p>
          <a:p>
            <a:pPr marL="0" indent="0">
              <a:buNone/>
            </a:pPr>
            <a:endParaRPr lang="en-US" sz="4000" b="1" dirty="0">
              <a:solidFill>
                <a:srgbClr val="0070C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1043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424731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Eat this bread, drink this cup;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 me and never be hungry.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Eat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this bread, drink this cup;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Trust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me and you will not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thirst.	*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1515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12192000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after Communion:</a:t>
            </a: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None/>
            </a:pPr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your grace and by your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Spirit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been fed at this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brought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into communion with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each other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endParaRPr lang="en-US" sz="5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0635647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1084"/>
            <a:ext cx="12192000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May this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banquet so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inspire us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have been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loved,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feed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 have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been fed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and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as Christ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has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welcomed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us. In this way, we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will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witness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your reign on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earth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as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heaven. Amen. </a:t>
            </a:r>
          </a:p>
        </p:txBody>
      </p:sp>
    </p:spTree>
    <p:extLst>
      <p:ext uri="{BB962C8B-B14F-4D97-AF65-F5344CB8AC3E}">
        <p14:creationId xmlns:p14="http://schemas.microsoft.com/office/powerpoint/2010/main" val="26487581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57" y="-48162"/>
            <a:ext cx="12196157" cy="6906162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1084" y="4191000"/>
            <a:ext cx="12192000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6000" b="1" u="sng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Prayer for the Church</a:t>
            </a: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Shirley Keith, Steve Harding,</a:t>
            </a:r>
          </a:p>
          <a:p>
            <a:pPr algn="ctr">
              <a:buNone/>
            </a:pPr>
            <a:r>
              <a:rPr lang="en-US" sz="54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Tracey Reynolds</a:t>
            </a:r>
          </a:p>
          <a:p>
            <a:pPr>
              <a:buNone/>
            </a:pPr>
            <a:r>
              <a:rPr lang="en-US" sz="4400" dirty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7428637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Music Notes Transparent PNG Images, Free Transparent Music Notes  Transparent Download - Kind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/>
          <p:cNvSpPr/>
          <p:nvPr/>
        </p:nvSpPr>
        <p:spPr>
          <a:xfrm>
            <a:off x="2581275" y="28575"/>
            <a:ext cx="9601200" cy="21082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Hymn:</a:t>
            </a:r>
          </a:p>
          <a:p>
            <a:pPr algn="ctr"/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sz="6000" b="1" dirty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is Our </a:t>
            </a:r>
            <a:r>
              <a:rPr lang="en-US" sz="6000" b="1" dirty="0" smtClean="0">
                <a:solidFill>
                  <a:srgbClr val="86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</a:t>
            </a:r>
          </a:p>
          <a:p>
            <a:pPr algn="ctr"/>
            <a:r>
              <a:rPr lang="en-US" sz="1100" dirty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Chris Tomlin CCLI  #4348399</a:t>
            </a:r>
            <a:endParaRPr lang="en-US" sz="1100" dirty="0" smtClean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91891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</a:t>
            </a:r>
            <a:r>
              <a:rPr lang="en-US" sz="54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splendour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of the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King,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clothed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 majesty,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Let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earth rejoice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the earth rejoice.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wraps himself in light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darkness tries to hide,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And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trembles at his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voice,</a:t>
            </a:r>
          </a:p>
          <a:p>
            <a:pPr>
              <a:buNone/>
            </a:pP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trembles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his voice.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6678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great, how great, is our God.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444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75713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age to age He stands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time is in his hands,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Beginning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the end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beginning and the end.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God head, three in one,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Father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Spirit , Son,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The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lion and the lamb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the lion and the lamb.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1009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solidFill>
                  <a:srgbClr val="0070C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Sing with me,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is our God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and all will see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How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great, how great, is our God.</a:t>
            </a:r>
          </a:p>
          <a:p>
            <a:pPr>
              <a:buNone/>
            </a:pPr>
            <a:r>
              <a:rPr lang="en-US" sz="54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endParaRPr lang="en-US" sz="5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215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"/>
            <a:ext cx="1219200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Name above all names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of all praise,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will sing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our God.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Name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above all names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worthy of all praise,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My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heart will sing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</a:t>
            </a:r>
          </a:p>
          <a:p>
            <a:pPr>
              <a:buNone/>
            </a:pP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How </a:t>
            </a:r>
            <a:r>
              <a:rPr lang="en-US" sz="5400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great </a:t>
            </a:r>
            <a:r>
              <a:rPr lang="en-US" sz="54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 our God.</a:t>
            </a:r>
          </a:p>
        </p:txBody>
      </p:sp>
    </p:spTree>
    <p:extLst>
      <p:ext uri="{BB962C8B-B14F-4D97-AF65-F5344CB8AC3E}">
        <p14:creationId xmlns:p14="http://schemas.microsoft.com/office/powerpoint/2010/main" val="110206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TC103367979990">
  <a:themeElements>
    <a:clrScheme name="Civic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Custom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92791</TotalTime>
  <Words>3052</Words>
  <Application>Microsoft Office PowerPoint</Application>
  <PresentationFormat>Widescreen</PresentationFormat>
  <Paragraphs>688</Paragraphs>
  <Slides>109</Slides>
  <Notes>105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109</vt:i4>
      </vt:variant>
    </vt:vector>
  </HeadingPairs>
  <TitlesOfParts>
    <vt:vector size="118" baseType="lpstr">
      <vt:lpstr>Algerian</vt:lpstr>
      <vt:lpstr>Arial</vt:lpstr>
      <vt:lpstr>Brush Script MT</vt:lpstr>
      <vt:lpstr>Calibri</vt:lpstr>
      <vt:lpstr>Comic Sans MS</vt:lpstr>
      <vt:lpstr>Tahoma</vt:lpstr>
      <vt:lpstr>Times New Roman</vt:lpstr>
      <vt:lpstr>TC103367979990</vt:lpstr>
      <vt:lpstr>1_TC103367979990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St. Paul’s  April 7th, 2013 2nd Sunday of Easter</dc:title>
  <dc:creator>Default</dc:creator>
  <cp:lastModifiedBy>User</cp:lastModifiedBy>
  <cp:revision>5564</cp:revision>
  <cp:lastPrinted>2025-05-15T13:56:33Z</cp:lastPrinted>
  <dcterms:created xsi:type="dcterms:W3CDTF">2013-04-04T17:06:11Z</dcterms:created>
  <dcterms:modified xsi:type="dcterms:W3CDTF">2025-06-05T15:54:05Z</dcterms:modified>
</cp:coreProperties>
</file>