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47" r:id="rId1"/>
  </p:sldMasterIdLst>
  <p:notesMasterIdLst>
    <p:notesMasterId r:id="rId60"/>
  </p:notesMasterIdLst>
  <p:handoutMasterIdLst>
    <p:handoutMasterId r:id="rId61"/>
  </p:handoutMasterIdLst>
  <p:sldIdLst>
    <p:sldId id="7105" r:id="rId2"/>
    <p:sldId id="6319" r:id="rId3"/>
    <p:sldId id="6358" r:id="rId4"/>
    <p:sldId id="7247" r:id="rId5"/>
    <p:sldId id="7305" r:id="rId6"/>
    <p:sldId id="7298" r:id="rId7"/>
    <p:sldId id="7304" r:id="rId8"/>
    <p:sldId id="7293" r:id="rId9"/>
    <p:sldId id="3843" r:id="rId10"/>
    <p:sldId id="5285" r:id="rId11"/>
    <p:sldId id="5539" r:id="rId12"/>
    <p:sldId id="6541" r:id="rId13"/>
    <p:sldId id="6843" r:id="rId14"/>
    <p:sldId id="7116" r:id="rId15"/>
    <p:sldId id="7254" r:id="rId16"/>
    <p:sldId id="7057" r:id="rId17"/>
    <p:sldId id="7216" r:id="rId18"/>
    <p:sldId id="7274" r:id="rId19"/>
    <p:sldId id="7255" r:id="rId20"/>
    <p:sldId id="7275" r:id="rId21"/>
    <p:sldId id="6673" r:id="rId22"/>
    <p:sldId id="6910" r:id="rId23"/>
    <p:sldId id="7277" r:id="rId24"/>
    <p:sldId id="7278" r:id="rId25"/>
    <p:sldId id="7279" r:id="rId26"/>
    <p:sldId id="7280" r:id="rId27"/>
    <p:sldId id="7299" r:id="rId28"/>
    <p:sldId id="7281" r:id="rId29"/>
    <p:sldId id="6780" r:id="rId30"/>
    <p:sldId id="6764" r:id="rId31"/>
    <p:sldId id="7249" r:id="rId32"/>
    <p:sldId id="7282" r:id="rId33"/>
    <p:sldId id="6387" r:id="rId34"/>
    <p:sldId id="7191" r:id="rId35"/>
    <p:sldId id="7178" r:id="rId36"/>
    <p:sldId id="7086" r:id="rId37"/>
    <p:sldId id="7248" r:id="rId38"/>
    <p:sldId id="7238" r:id="rId39"/>
    <p:sldId id="7267" r:id="rId40"/>
    <p:sldId id="7300" r:id="rId41"/>
    <p:sldId id="7257" r:id="rId42"/>
    <p:sldId id="7283" r:id="rId43"/>
    <p:sldId id="6819" r:id="rId44"/>
    <p:sldId id="6473" r:id="rId45"/>
    <p:sldId id="6424" r:id="rId46"/>
    <p:sldId id="7149" r:id="rId47"/>
    <p:sldId id="6877" r:id="rId48"/>
    <p:sldId id="6946" r:id="rId49"/>
    <p:sldId id="7261" r:id="rId50"/>
    <p:sldId id="7285" r:id="rId51"/>
    <p:sldId id="7301" r:id="rId52"/>
    <p:sldId id="7290" r:id="rId53"/>
    <p:sldId id="7291" r:id="rId54"/>
    <p:sldId id="7289" r:id="rId55"/>
    <p:sldId id="6847" r:id="rId56"/>
    <p:sldId id="7204" r:id="rId57"/>
    <p:sldId id="7302" r:id="rId58"/>
    <p:sldId id="7303" r:id="rId59"/>
  </p:sldIdLst>
  <p:sldSz cx="12192000" cy="6858000"/>
  <p:notesSz cx="9236075" cy="6950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89" userDrawn="1">
          <p15:clr>
            <a:srgbClr val="A4A3A4"/>
          </p15:clr>
        </p15:guide>
        <p15:guide id="2" pos="29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509"/>
    <a:srgbClr val="9FD4FC"/>
    <a:srgbClr val="96D0FE"/>
    <a:srgbClr val="ADDBFF"/>
    <a:srgbClr val="9CD2FF"/>
    <a:srgbClr val="040301"/>
    <a:srgbClr val="990000"/>
    <a:srgbClr val="00246E"/>
    <a:srgbClr val="002E76"/>
    <a:srgbClr val="020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24" autoAdjust="0"/>
    <p:restoredTop sz="95316" autoAdjust="0"/>
  </p:normalViewPr>
  <p:slideViewPr>
    <p:cSldViewPr>
      <p:cViewPr varScale="1">
        <p:scale>
          <a:sx n="58" d="100"/>
          <a:sy n="58" d="100"/>
        </p:scale>
        <p:origin x="102" y="10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714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144" y="-72"/>
      </p:cViewPr>
      <p:guideLst>
        <p:guide orient="horz" pos="2189"/>
        <p:guide pos="29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40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8D5472E2-32CD-4F85-BD02-894A963F60A1}" type="datetimeFigureOut">
              <a:rPr lang="en-US" smtClean="0"/>
              <a:pPr/>
              <a:t>3/13/2025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40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60EB411C-7C79-4167-9BA5-FB74BAA06D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40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3A5B5722-F536-4C6D-9331-97BD1ABD3BA1}" type="datetimeFigureOut">
              <a:rPr lang="en-US" smtClean="0"/>
              <a:pPr/>
              <a:t>3/13/2025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1875" y="520700"/>
            <a:ext cx="4632325" cy="2606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01286"/>
            <a:ext cx="7388860" cy="31275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40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01A43289-72DB-4DE3-88FE-0BF995509F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30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5978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6338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2130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6585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7529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7718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4999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1825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093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427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6182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6381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7737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0510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9904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2043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0201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7887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4694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5471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665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4496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0564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2345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629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7898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1109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3689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9197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80951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7924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858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69475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37679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F5A0F2-97A0-43D2-BCC4-592BB9DBF394}" type="slidenum">
              <a:rPr lang="en-CA">
                <a:solidFill>
                  <a:prstClr val="black"/>
                </a:solidFill>
              </a:rPr>
              <a:pPr/>
              <a:t>45</a:t>
            </a:fld>
            <a:endParaRPr lang="en-CA">
              <a:solidFill>
                <a:prstClr val="black"/>
              </a:solidFill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01875" y="520700"/>
            <a:ext cx="4632325" cy="2606675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Body text for hymns and prayers</a:t>
            </a:r>
          </a:p>
        </p:txBody>
      </p:sp>
    </p:spTree>
    <p:extLst>
      <p:ext uri="{BB962C8B-B14F-4D97-AF65-F5344CB8AC3E}">
        <p14:creationId xmlns:p14="http://schemas.microsoft.com/office/powerpoint/2010/main" val="114958901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57392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64694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41914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38086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88007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31561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14684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009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52048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EC9F2A-0204-4F09-880A-DE9981541AF9}" type="slidenum">
              <a:rPr lang="en-CA" smtClean="0">
                <a:solidFill>
                  <a:prstClr val="black"/>
                </a:solidFill>
              </a:rPr>
              <a:pPr/>
              <a:t>54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26184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85597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EC9F2A-0204-4F09-880A-DE9981541AF9}" type="slidenum">
              <a:rPr lang="en-CA" smtClean="0">
                <a:solidFill>
                  <a:prstClr val="black"/>
                </a:solidFill>
              </a:rPr>
              <a:pPr/>
              <a:t>56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80143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EC9F2A-0204-4F09-880A-DE9981541AF9}" type="slidenum">
              <a:rPr lang="en-CA" smtClean="0">
                <a:solidFill>
                  <a:prstClr val="black"/>
                </a:solidFill>
              </a:rPr>
              <a:pPr/>
              <a:t>57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14386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EC9F2A-0204-4F09-880A-DE9981541AF9}" type="slidenum">
              <a:rPr lang="en-CA" smtClean="0">
                <a:solidFill>
                  <a:prstClr val="black"/>
                </a:solidFill>
              </a:rPr>
              <a:pPr/>
              <a:t>58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997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703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F46CD1-25C3-4A89-B41C-60200E8FC571}" type="slidenum">
              <a:rPr lang="en-CA" smtClean="0">
                <a:solidFill>
                  <a:prstClr val="black"/>
                </a:solidFill>
              </a:rPr>
              <a:pPr/>
              <a:t>9</a:t>
            </a:fld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CA" dirty="0"/>
              <a:t>Hymn Title Page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A43289-72DB-4DE3-88FE-0BF995509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340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769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2667000"/>
            <a:ext cx="5486400" cy="12192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10000"/>
            <a:ext cx="5486400" cy="609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CA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238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7237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61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83600" y="685800"/>
            <a:ext cx="1676400" cy="58674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0"/>
            <a:ext cx="4826000" cy="58674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98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21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799" y="4406901"/>
            <a:ext cx="746548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0799" y="2906713"/>
            <a:ext cx="7465484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989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24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20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22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8534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0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16801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16801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35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400" y="4267200"/>
            <a:ext cx="6705600" cy="838200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166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5120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9949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1" y="319087"/>
            <a:ext cx="4011084" cy="1143174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273051"/>
            <a:ext cx="5791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7201" y="1481138"/>
            <a:ext cx="4011084" cy="4614863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7436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54400" y="6858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2400" y="2133600"/>
            <a:ext cx="6096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Subtopics Go Here</a:t>
            </a:r>
          </a:p>
        </p:txBody>
      </p:sp>
    </p:spTree>
    <p:extLst>
      <p:ext uri="{BB962C8B-B14F-4D97-AF65-F5344CB8AC3E}">
        <p14:creationId xmlns:p14="http://schemas.microsoft.com/office/powerpoint/2010/main" val="3345410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838200"/>
            <a:ext cx="6858000" cy="8534400"/>
          </a:xfrm>
          <a:prstGeom prst="rect">
            <a:avLst/>
          </a:prstGeom>
        </p:spPr>
      </p:pic>
      <p:pic>
        <p:nvPicPr>
          <p:cNvPr id="1028" name="Picture 4" descr="Groundhog peeking out of a snow hole winter wildlife scene closeup of  animal in snowy environment | Premium AI-generated imag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0" t="23105" r="12630" b="28459"/>
          <a:stretch/>
        </p:blipFill>
        <p:spPr bwMode="auto">
          <a:xfrm>
            <a:off x="7467600" y="3810000"/>
            <a:ext cx="511122" cy="25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0" y="11722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</a:t>
            </a:r>
            <a:r>
              <a:rPr lang="en-US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 Paul’s United Church</a:t>
            </a:r>
            <a:br>
              <a:rPr lang="en-US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Sussex, NB</a:t>
            </a:r>
          </a:p>
          <a:p>
            <a:pPr algn="ctr"/>
            <a:r>
              <a:rPr lang="en-US" sz="5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March 16, 2025</a:t>
            </a:r>
            <a:endParaRPr lang="en-US" sz="5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5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Welcome</a:t>
            </a:r>
            <a:endParaRPr lang="en-US" sz="5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689" y="5257800"/>
            <a:ext cx="9215511" cy="1577926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b="1" baseline="30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nd</a:t>
            </a:r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Sunday of Lent</a:t>
            </a:r>
            <a:endParaRPr lang="en-US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438400" y="3810000"/>
            <a:ext cx="228600" cy="76200"/>
          </a:xfrm>
          <a:prstGeom prst="round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809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24001" y="152400"/>
            <a:ext cx="9143999" cy="838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Acknowledging the Territories</a:t>
            </a:r>
          </a:p>
        </p:txBody>
      </p:sp>
      <p:pic>
        <p:nvPicPr>
          <p:cNvPr id="1026" name="Picture 2" descr="The Wabanaki Confederacy – Canadian History Eh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1" y="838201"/>
            <a:ext cx="9982199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01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03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 descr="candle light 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0"/>
            <a:ext cx="9296400" cy="71628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2057400"/>
            <a:ext cx="9357049" cy="4969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en-CA" sz="44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CA" sz="44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40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40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4800" i="1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3200" i="1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3200" i="1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3200" i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21920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CA" sz="60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Lighting of the </a:t>
            </a:r>
            <a:r>
              <a:rPr lang="en-CA" sz="6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Christ </a:t>
            </a:r>
            <a:r>
              <a:rPr lang="en-CA" sz="60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Candle</a:t>
            </a:r>
          </a:p>
          <a:p>
            <a:pPr algn="ctr">
              <a:defRPr/>
            </a:pPr>
            <a:endParaRPr lang="en-CA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endParaRPr lang="en-CA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28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4000" i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4000" i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4000" i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</a:t>
            </a:r>
            <a:r>
              <a:rPr lang="en-US" sz="40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spiritual hunger pangs are but our response to the aroma of the fresh bread of life that Christ has provided for us.</a:t>
            </a:r>
            <a:endParaRPr lang="en-US" sz="4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30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54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Call to Worship</a:t>
            </a:r>
          </a:p>
          <a:p>
            <a:r>
              <a:rPr lang="en-US" sz="5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One: Calling all who are hungry </a:t>
            </a:r>
            <a:r>
              <a:rPr lang="en-US" sz="5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</a:p>
          <a:p>
            <a:r>
              <a:rPr lang="en-US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goodness of life!</a:t>
            </a:r>
          </a:p>
          <a:p>
            <a:r>
              <a:rPr lang="en-US" sz="5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The bread of life satisfies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</a:t>
            </a:r>
          </a:p>
          <a:p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hunger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thirst.</a:t>
            </a:r>
          </a:p>
          <a:p>
            <a:r>
              <a:rPr lang="en-US" sz="5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One</a:t>
            </a:r>
            <a:r>
              <a:rPr lang="en-US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Come with empty pockets </a:t>
            </a:r>
            <a:r>
              <a:rPr lang="en-US" sz="5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</a:p>
          <a:p>
            <a:r>
              <a:rPr lang="en-US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open </a:t>
            </a:r>
            <a:r>
              <a:rPr lang="en-US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hands!</a:t>
            </a:r>
          </a:p>
          <a:p>
            <a:r>
              <a:rPr lang="en-US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0578460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The bread of life loves us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</a:p>
          <a:p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knows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needs. </a:t>
            </a:r>
          </a:p>
          <a:p>
            <a:r>
              <a:rPr lang="en-US" sz="5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One</a:t>
            </a:r>
            <a:r>
              <a:rPr lang="en-US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Let us gather from all walks </a:t>
            </a:r>
            <a:r>
              <a:rPr lang="en-US" sz="5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</a:p>
          <a:p>
            <a:r>
              <a:rPr lang="en-US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life</a:t>
            </a:r>
            <a:r>
              <a:rPr lang="en-US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celebrating in unity </a:t>
            </a:r>
            <a:r>
              <a:rPr lang="en-US" sz="5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common</a:t>
            </a:r>
          </a:p>
          <a:p>
            <a:r>
              <a:rPr lang="en-US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needs </a:t>
            </a:r>
            <a:r>
              <a:rPr lang="en-US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singular purpose. </a:t>
            </a:r>
          </a:p>
          <a:p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The bread of life has come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</a:p>
          <a:p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sustain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us. Believing this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promise,</a:t>
            </a:r>
          </a:p>
          <a:p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 worship together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  <a:r>
              <a:rPr lang="en-US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11620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6" y="0"/>
            <a:ext cx="12192000" cy="68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86200" y="0"/>
            <a:ext cx="8305800" cy="2100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Hymn: VU #</a:t>
            </a:r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460</a:t>
            </a:r>
          </a:p>
          <a:p>
            <a:pPr algn="ctr"/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</a:t>
            </a:r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 </a:t>
            </a:r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Hunger</a:t>
            </a:r>
          </a:p>
          <a:p>
            <a:pPr algn="ctr"/>
            <a:r>
              <a:rPr lang="en-US" sz="1050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 </a:t>
            </a:r>
            <a:r>
              <a:rPr lang="en-US" sz="105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music: Michael </a:t>
            </a:r>
            <a:r>
              <a:rPr lang="en-US" sz="1050" dirty="0" err="1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Joncas</a:t>
            </a:r>
            <a:r>
              <a:rPr lang="en-US" sz="105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1979 reprinted under </a:t>
            </a:r>
            <a:r>
              <a:rPr lang="en-US" sz="1050" dirty="0" err="1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05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A725110</a:t>
            </a:r>
          </a:p>
        </p:txBody>
      </p:sp>
    </p:spTree>
    <p:extLst>
      <p:ext uri="{BB962C8B-B14F-4D97-AF65-F5344CB8AC3E}">
        <p14:creationId xmlns:p14="http://schemas.microsoft.com/office/powerpoint/2010/main" val="39866632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who hunger, gather gladly;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holy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manna is our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bread.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Come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wilderness and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wandering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Here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in truth, we will be fed.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6597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that yearn for days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fullness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around us is our food.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Taste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see the grace eternal.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Taste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see that God is good.</a:t>
            </a:r>
          </a:p>
          <a:p>
            <a:pPr>
              <a:buNone/>
            </a:pP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61073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who hunger, never strangers;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seeker, be a welcome guest.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Come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restlessness and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roaming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Here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in joy, we keep the feast.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17364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that once were lost and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scattered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communion's love have stood.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Taste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see the grace eternal.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Taste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see that God is good.</a:t>
            </a:r>
          </a:p>
          <a:p>
            <a:pPr>
              <a:buNone/>
            </a:pP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23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who hunger, sing together;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Jesus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Christ is living bread.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Come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loneliness and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longing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Here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in peace, we have been led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00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"/>
            <a:ext cx="12192000" cy="68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48200" y="152400"/>
            <a:ext cx="7391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Prelude:</a:t>
            </a:r>
          </a:p>
          <a:p>
            <a:pPr algn="ctr"/>
            <a:r>
              <a:rPr lang="en-CA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</a:t>
            </a:r>
            <a:r>
              <a:rPr lang="en-CA" sz="6000" b="1" dirty="0" err="1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Shaddai</a:t>
            </a:r>
            <a:endParaRPr lang="en-CA" sz="6000" b="1" dirty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CA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(God Almighty)</a:t>
            </a:r>
          </a:p>
        </p:txBody>
      </p:sp>
    </p:spTree>
    <p:extLst>
      <p:ext uri="{BB962C8B-B14F-4D97-AF65-F5344CB8AC3E}">
        <p14:creationId xmlns:p14="http://schemas.microsoft.com/office/powerpoint/2010/main" val="418344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Blest are those who from this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table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live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their lives in gratitude.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Taste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see the grace eternal.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Taste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see that God is good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 *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85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716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5400" b="1" u="sng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Gathering Prayer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God, our mother hen, we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gather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beneath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ever-expanding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wings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see how you will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meet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today. Though we grow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mature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we cannot outgrow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love.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13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Though our belief grows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more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complex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your mysteries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always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outpace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imaginations. Help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grow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mature today as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worship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delighting in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understanding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greater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depth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meditation. </a:t>
            </a:r>
          </a:p>
        </p:txBody>
      </p:sp>
    </p:spTree>
    <p:extLst>
      <p:ext uri="{BB962C8B-B14F-4D97-AF65-F5344CB8AC3E}">
        <p14:creationId xmlns:p14="http://schemas.microsoft.com/office/powerpoint/2010/main" val="402707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Cause our hearts, empowered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Spirit, to expand like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dough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becoming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bread.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Amen.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99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716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5400" b="1" u="sng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Lenten Prayer of Confession:</a:t>
            </a:r>
          </a:p>
          <a:p>
            <a:pPr>
              <a:buNone/>
            </a:pPr>
            <a:r>
              <a:rPr lang="en-US" sz="5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One: Often… commit ourselves to</a:t>
            </a:r>
          </a:p>
          <a:p>
            <a:pPr>
              <a:buNone/>
            </a:pPr>
            <a:r>
              <a:rPr lang="en-US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God’s ever-expanding purposes.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All: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Most High, who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knows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highest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heights and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deepest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valleys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this universe, </a:t>
            </a:r>
          </a:p>
        </p:txBody>
      </p:sp>
    </p:spTree>
    <p:extLst>
      <p:ext uri="{BB962C8B-B14F-4D97-AF65-F5344CB8AC3E}">
        <p14:creationId xmlns:p14="http://schemas.microsoft.com/office/powerpoint/2010/main" val="102673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confess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have limited your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work because of our small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thinking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While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long for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bread of life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expand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nourish all creation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our fears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worries keep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 contained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72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While you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long to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create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kin(g)</a:t>
            </a:r>
            <a:r>
              <a:rPr lang="en-US" sz="54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doms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peace and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reconciliation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we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draw lines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between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us.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While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space for everyone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we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worry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about sharing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too much or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being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too vulnerable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1672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While you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search tirelessly for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lost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lambs, we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focus our concern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inward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our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own issues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Forgive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our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small perspective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open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minds to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big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ideas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for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future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4092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3855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The offering of</a:t>
            </a:r>
            <a:endParaRPr lang="en-US" sz="5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endParaRPr lang="en-US" sz="5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8" name="Picture 4" descr="Grace has no B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" y="0"/>
            <a:ext cx="12180278" cy="684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94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EAR GOD: Your Rain Brings Growth &amp; Renewal~ | ~Dear God With Love~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938"/>
            <a:ext cx="12192000" cy="688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10800000" flipV="1">
            <a:off x="0" y="5842337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God’s Love is Always Growing</a:t>
            </a:r>
            <a:endParaRPr lang="en-US" sz="6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65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381001"/>
            <a:ext cx="12192000" cy="4525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US" sz="4000" b="1" dirty="0">
              <a:solidFill>
                <a:schemeClr val="bg1"/>
              </a:solidFill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7100" i="1" dirty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Welcome!</a:t>
            </a:r>
          </a:p>
          <a:p>
            <a:pPr marL="0" indent="0" algn="ctr">
              <a:buNone/>
            </a:pPr>
            <a:endParaRPr lang="en-US" sz="7100" i="1" dirty="0"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7100" i="1" dirty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We’re so glad you could join us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8253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14800" y="-152400"/>
            <a:ext cx="78486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800" dirty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800" dirty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54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Hymn: MV #201 </a:t>
            </a:r>
            <a:endParaRPr lang="en-US" sz="5400" b="1" dirty="0" smtClean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</a:t>
            </a:r>
            <a:r>
              <a:rPr lang="en-US" sz="54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 the Bread of Life </a:t>
            </a:r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x2</a:t>
            </a:r>
          </a:p>
          <a:p>
            <a:pPr algn="ctr"/>
            <a:r>
              <a:rPr lang="en-US" sz="100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 &amp; Music: Tom </a:t>
            </a:r>
            <a:r>
              <a:rPr lang="en-US" sz="1000" dirty="0" err="1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Kacemarek</a:t>
            </a:r>
            <a:r>
              <a:rPr lang="en-US" sz="100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2005 reprinted under </a:t>
            </a:r>
            <a:r>
              <a:rPr lang="en-US" sz="1000" dirty="0" err="1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00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A-725110</a:t>
            </a:r>
          </a:p>
        </p:txBody>
      </p:sp>
    </p:spTree>
    <p:extLst>
      <p:ext uri="{BB962C8B-B14F-4D97-AF65-F5344CB8AC3E}">
        <p14:creationId xmlns:p14="http://schemas.microsoft.com/office/powerpoint/2010/main" val="41678692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am the bread of life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Broken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world,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 the cup poured out for all.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Those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 believe in me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Will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never die.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 the life of the world.</a:t>
            </a:r>
          </a:p>
        </p:txBody>
      </p:sp>
    </p:spTree>
    <p:extLst>
      <p:ext uri="{BB962C8B-B14F-4D97-AF65-F5344CB8AC3E}">
        <p14:creationId xmlns:p14="http://schemas.microsoft.com/office/powerpoint/2010/main" val="311220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am the bread of life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Broken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world,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 the cup poured out for all.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Those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 believe in me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Will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never die.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 the life of the world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*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20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050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llumination Images, Stock Photos &amp; Vector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3"/>
          <a:stretch/>
        </p:blipFill>
        <p:spPr bwMode="auto">
          <a:xfrm>
            <a:off x="1525556" y="-3110"/>
            <a:ext cx="9142445" cy="686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24101" y="5334000"/>
            <a:ext cx="7543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C000"/>
                </a:solidFill>
              </a:rPr>
              <a:t>Prayer for Illumination</a:t>
            </a:r>
            <a:endParaRPr lang="en-CA" sz="5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68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mall Beginnings, Great Impact: The Power of the Kingdom of God (Luke 13: 18-21) | Hearing From Jesu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34"/>
          <a:stretch/>
        </p:blipFill>
        <p:spPr bwMode="auto">
          <a:xfrm>
            <a:off x="0" y="0"/>
            <a:ext cx="12192000" cy="688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410200"/>
            <a:ext cx="12192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Luke 13: </a:t>
            </a:r>
            <a:r>
              <a:rPr lang="fi-FI" sz="7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18-21, </a:t>
            </a:r>
            <a:r>
              <a:rPr lang="fi-FI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31-35</a:t>
            </a:r>
            <a:endParaRPr lang="en-US" sz="72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7322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67200" y="152400"/>
            <a:ext cx="7620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Ministry of Music</a:t>
            </a:r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ctr"/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Blessed Be Your Name</a:t>
            </a:r>
            <a:endParaRPr lang="en-US" sz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303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19050" y="4282673"/>
            <a:ext cx="121729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stellar" panose="020A0402060406010301" pitchFamily="18" charset="0"/>
                <a:ea typeface="Tahoma" panose="020B0604030504040204" pitchFamily="34" charset="0"/>
                <a:cs typeface="Tahoma" panose="020B0604030504040204" pitchFamily="34" charset="0"/>
              </a:rPr>
              <a:t>Bread for growth</a:t>
            </a:r>
            <a:endParaRPr lang="en-US" sz="8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99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stellar" panose="020A0402060406010301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4" name="Picture 2" descr="Artisanal Sourdough Loav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25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14800" y="-152400"/>
            <a:ext cx="78486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800" dirty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800" dirty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54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Hymn: MV #</a:t>
            </a:r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194 </a:t>
            </a:r>
          </a:p>
          <a:p>
            <a:pPr algn="ctr"/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Bread of Life, Feed my Soul</a:t>
            </a:r>
          </a:p>
          <a:p>
            <a:pPr algn="ctr"/>
            <a:r>
              <a:rPr lang="en-US" sz="100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 &amp; </a:t>
            </a:r>
            <a:r>
              <a:rPr lang="en-US" sz="1000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Music: Stephen Spencer </a:t>
            </a:r>
            <a:r>
              <a:rPr lang="en-US" sz="100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reprinted under </a:t>
            </a:r>
            <a:r>
              <a:rPr lang="en-US" sz="1000" dirty="0" err="1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00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A-725110</a:t>
            </a:r>
          </a:p>
        </p:txBody>
      </p:sp>
    </p:spTree>
    <p:extLst>
      <p:ext uri="{BB962C8B-B14F-4D97-AF65-F5344CB8AC3E}">
        <p14:creationId xmlns:p14="http://schemas.microsoft.com/office/powerpoint/2010/main" val="16778811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Bread of life, feed my soul, 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as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presence of the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Spirit makes me whole. 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Bread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life, fill my heart 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with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grace and mercy you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impart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73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have heard your voice calling, 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Come, my friend, and share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feast that is laid out for you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show how much I care.”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93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-152400"/>
            <a:ext cx="12192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7200" u="sng" dirty="0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Bookmarks</a:t>
            </a:r>
          </a:p>
          <a:p>
            <a:pPr marL="0" indent="0" algn="ctr">
              <a:buNone/>
            </a:pPr>
            <a:r>
              <a:rPr lang="en-US" sz="5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Lenten Bookmarks are available.</a:t>
            </a:r>
          </a:p>
          <a:p>
            <a:pPr marL="0" indent="0" algn="ctr">
              <a:buNone/>
            </a:pPr>
            <a:r>
              <a:rPr lang="en-US" sz="5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new one each week of Lent and </a:t>
            </a:r>
            <a:r>
              <a:rPr lang="en-US" sz="52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Easter Sunday.</a:t>
            </a:r>
            <a:endParaRPr lang="en-US" sz="52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06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Bread of life, help me live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life as pure and true as Jesus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did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Bread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life, help me see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boundless love of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Christ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me.</a:t>
            </a:r>
          </a:p>
        </p:txBody>
      </p:sp>
    </p:spTree>
    <p:extLst>
      <p:ext uri="{BB962C8B-B14F-4D97-AF65-F5344CB8AC3E}">
        <p14:creationId xmlns:p14="http://schemas.microsoft.com/office/powerpoint/2010/main" val="213752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have heard your voice calling, 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Come my friend, and share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feast that is laid out for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show how much I care.”</a:t>
            </a:r>
          </a:p>
        </p:txBody>
      </p:sp>
    </p:spTree>
    <p:extLst>
      <p:ext uri="{BB962C8B-B14F-4D97-AF65-F5344CB8AC3E}">
        <p14:creationId xmlns:p14="http://schemas.microsoft.com/office/powerpoint/2010/main" val="419472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Bread of life, feed my soul, 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as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presence of the 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Spirit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makes me whole. 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Bread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life, fill my heart 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with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grace and mercy you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impart.	*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81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rayers of the People — November 24, 2013 | New Beginnings Lutheran Chu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6" y="0"/>
            <a:ext cx="122058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457200"/>
            <a:ext cx="7924800" cy="6400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5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Prayers of</a:t>
            </a:r>
          </a:p>
          <a:p>
            <a:pPr marL="0" indent="0" algn="ctr">
              <a:buNone/>
            </a:pPr>
            <a:r>
              <a:rPr lang="en-US" sz="5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The People</a:t>
            </a:r>
          </a:p>
          <a:p>
            <a:pPr marL="0" indent="0" algn="ctr">
              <a:buNone/>
            </a:pPr>
            <a:endParaRPr lang="en-US" sz="28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endParaRPr lang="en-US" sz="28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One: With your guidance and </a:t>
            </a:r>
            <a:r>
              <a:rPr lang="en-US" sz="4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grace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All</a:t>
            </a:r>
            <a:r>
              <a:rPr lang="en-US" sz="4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may your kin(g)</a:t>
            </a:r>
            <a:r>
              <a:rPr lang="en-US" sz="40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dom</a:t>
            </a:r>
            <a:r>
              <a:rPr lang="en-US" sz="4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	grow</a:t>
            </a:r>
            <a:r>
              <a:rPr lang="en-US" sz="4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0" indent="0" algn="ctr">
              <a:buNone/>
            </a:pPr>
            <a:endParaRPr lang="en-US" sz="48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endParaRPr lang="en-US" sz="28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r">
              <a:buNone/>
            </a:pP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endParaRPr lang="en-US" sz="4000" b="1" dirty="0">
              <a:solidFill>
                <a:srgbClr val="86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77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mazon.com: CYTING The Lord&amp;#39;s Prayer Engraved Wallet Card Bible Verse  Wallet Insert Christian Jewelry Religious Gift (The Lord&amp;#39;s Prayer Wallet  Card) : Clothing, Shoes &amp;amp; Jewelr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" t="4607" r="3170" b="4857"/>
          <a:stretch/>
        </p:blipFill>
        <p:spPr bwMode="auto">
          <a:xfrm>
            <a:off x="965045" y="0"/>
            <a:ext cx="1006113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05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 descr="Image result for offeri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4" name="AutoShape 4" descr="Image result for offeri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Image result for offering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0" y="21771"/>
            <a:ext cx="12192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en-CA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 the ministry of St. Paul’s :</a:t>
            </a:r>
          </a:p>
          <a:p>
            <a:pPr marL="457200" indent="-457200">
              <a:buFontTx/>
              <a:buChar char="-"/>
            </a:pPr>
            <a:r>
              <a:rPr lang="en-US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 PAR – ask us how to join</a:t>
            </a:r>
          </a:p>
          <a:p>
            <a:pPr marL="457200" indent="-457200">
              <a:buFontTx/>
              <a:buChar char="-"/>
            </a:pPr>
            <a:r>
              <a:rPr lang="en-CA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 Canada Helps</a:t>
            </a:r>
          </a:p>
          <a:p>
            <a:r>
              <a:rPr lang="en-CA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CA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search for St. Paul’s Sussex</a:t>
            </a:r>
            <a:endParaRPr lang="en-CA" sz="4000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CA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 e-transfer to </a:t>
            </a:r>
            <a:r>
              <a:rPr lang="en-CA" sz="40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treasurerstpaulsucc1@gmail.com</a:t>
            </a:r>
            <a:r>
              <a:rPr lang="en-CA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CA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drop in collection plates </a:t>
            </a:r>
            <a:r>
              <a:rPr lang="en-CA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located in the Narthex and near exit door</a:t>
            </a:r>
          </a:p>
          <a:p>
            <a:pPr marL="342900" indent="-342900">
              <a:buFont typeface="Tahoma" panose="020B0604030504040204" pitchFamily="34" charset="0"/>
              <a:buChar char="-"/>
            </a:pPr>
            <a:r>
              <a:rPr lang="en-CA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mail to</a:t>
            </a:r>
          </a:p>
          <a:p>
            <a:r>
              <a:rPr lang="en-CA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en-CA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Morrison Avenue, Sussex, N.B.  </a:t>
            </a:r>
            <a:r>
              <a:rPr lang="es-C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E4E 1P5</a:t>
            </a:r>
            <a:endParaRPr lang="en-CA" sz="4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Tahoma" panose="020B0604030504040204" pitchFamily="34" charset="0"/>
              <a:buChar char="-"/>
            </a:pPr>
            <a:r>
              <a:rPr lang="en-CA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during office hours</a:t>
            </a:r>
            <a:endParaRPr lang="en-CA" sz="4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3099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54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Prayer of Dedication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Generous God, we give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because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satisfied our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needs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bread of life. Use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these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fruits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our labor and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inheritance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bless our community with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love.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Amen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1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2400"/>
            <a:ext cx="9601200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</a:t>
            </a:r>
            <a:r>
              <a:rPr lang="en-US" sz="60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VU </a:t>
            </a:r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#424</a:t>
            </a:r>
          </a:p>
          <a:p>
            <a:pPr algn="ctr"/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the God of Hope</a:t>
            </a:r>
          </a:p>
          <a:p>
            <a:pPr algn="ctr"/>
            <a:r>
              <a:rPr lang="en-US" sz="11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 Alvin </a:t>
            </a:r>
            <a:r>
              <a:rPr lang="en-US" sz="11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Schutmaat</a:t>
            </a:r>
            <a:r>
              <a:rPr lang="en-US" sz="11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Music:  Argentine folk melody reprinted </a:t>
            </a:r>
            <a:r>
              <a:rPr lang="en-US" sz="11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 </a:t>
            </a:r>
            <a:r>
              <a:rPr lang="en-US" sz="1100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1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A-725110</a:t>
            </a:r>
          </a:p>
        </p:txBody>
      </p:sp>
    </p:spTree>
    <p:extLst>
      <p:ext uri="{BB962C8B-B14F-4D97-AF65-F5344CB8AC3E}">
        <p14:creationId xmlns:p14="http://schemas.microsoft.com/office/powerpoint/2010/main" val="29291891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the God of hope 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go with us every day,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Filling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our lives 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with love and joy and peace.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May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God of justice 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speed us on our way,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Bringing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light and hope 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to every land and race.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44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Praying, let us work for peace,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singing, share our joy with all,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working for a world that’s new,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faithful when we hear Christ’s 	call.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21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-152400"/>
            <a:ext cx="12192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7200" u="sng" dirty="0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7200" u="sng" dirty="0" err="1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agm</a:t>
            </a:r>
            <a:endParaRPr lang="en-US" sz="7200" u="sng" dirty="0" smtClean="0"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5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2024 Annual General Meeting of St. Paul’s United Church will be held on Sunday, March 23</a:t>
            </a:r>
            <a:r>
              <a:rPr lang="en-US" sz="52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rd</a:t>
            </a:r>
            <a:r>
              <a:rPr lang="en-US" sz="5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after the service</a:t>
            </a:r>
            <a:r>
              <a:rPr lang="en-US" sz="5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It will be café style. </a:t>
            </a:r>
          </a:p>
          <a:p>
            <a:pPr marL="0" indent="0" algn="ctr">
              <a:buNone/>
            </a:pPr>
            <a:r>
              <a:rPr lang="en-US" sz="5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Annual reports are now available. </a:t>
            </a:r>
          </a:p>
        </p:txBody>
      </p:sp>
    </p:spTree>
    <p:extLst>
      <p:ext uri="{BB962C8B-B14F-4D97-AF65-F5344CB8AC3E}">
        <p14:creationId xmlns:p14="http://schemas.microsoft.com/office/powerpoint/2010/main" val="142440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the God of healing free the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earth from fear,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freeing us for peace, both 	treasured and pursued.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the God of love keep our 	commitment clear,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a world restored, to human life 	renewed.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8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Praying, let us work for peace,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singing, share our joy with all,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working for a world that’s new,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faithful when we hear Christ’s 	call.	*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10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5400" b="1" u="sng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Affirmation of Faith</a:t>
            </a:r>
            <a:endParaRPr lang="en-US" sz="54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believe the kin(g)</a:t>
            </a:r>
            <a:r>
              <a:rPr lang="en-US" sz="5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dom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like baker’s yeast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thorough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unstoppable, spreading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rising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 time.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believe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bread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life is enough for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creation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enough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hungry,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weak, and the poor. </a:t>
            </a:r>
          </a:p>
        </p:txBody>
      </p:sp>
    </p:spTree>
    <p:extLst>
      <p:ext uri="{BB962C8B-B14F-4D97-AF65-F5344CB8AC3E}">
        <p14:creationId xmlns:p14="http://schemas.microsoft.com/office/powerpoint/2010/main" val="366524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believe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the bread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life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broken and shared with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receive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it. We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believe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bread of life cannot be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limited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our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finite imaginations.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bread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life is making all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things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Thanks be to God! Amen</a:t>
            </a:r>
          </a:p>
        </p:txBody>
      </p:sp>
    </p:spTree>
    <p:extLst>
      <p:ext uri="{BB962C8B-B14F-4D97-AF65-F5344CB8AC3E}">
        <p14:creationId xmlns:p14="http://schemas.microsoft.com/office/powerpoint/2010/main" val="58097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1524000" y="1174880"/>
            <a:ext cx="9144000" cy="4508241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sz="6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Benediction</a:t>
            </a:r>
          </a:p>
          <a:p>
            <a:pPr marL="0" indent="0" algn="ctr">
              <a:buNone/>
              <a:defRPr/>
            </a:pPr>
            <a:r>
              <a:rPr lang="en-US" sz="6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&amp;</a:t>
            </a:r>
          </a:p>
          <a:p>
            <a:pPr marL="0" indent="0" algn="ctr">
              <a:buNone/>
              <a:defRPr/>
            </a:pPr>
            <a:r>
              <a:rPr lang="en-US" sz="6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Commission</a:t>
            </a:r>
          </a:p>
          <a:p>
            <a:pPr marL="0" indent="0" algn="ctr">
              <a:buNone/>
            </a:pPr>
            <a:endParaRPr lang="en-CA" sz="11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CA" sz="1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marL="0" indent="0" algn="ctr">
              <a:buNone/>
              <a:defRPr/>
            </a:pPr>
            <a:endParaRPr lang="en-CA" sz="4000" b="1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60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09800" y="0"/>
            <a:ext cx="9982200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Sung Benediction</a:t>
            </a:r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algn="ctr"/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Irish Blessing</a:t>
            </a:r>
          </a:p>
          <a:p>
            <a:pPr algn="ctr"/>
            <a:r>
              <a:rPr lang="en-US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 </a:t>
            </a:r>
            <a:r>
              <a:rPr lang="en-US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music: Pedro </a:t>
            </a:r>
            <a:r>
              <a:rPr lang="en-US" sz="1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Rubalcava</a:t>
            </a:r>
            <a:r>
              <a:rPr lang="en-US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2002 reprinted under </a:t>
            </a:r>
            <a:r>
              <a:rPr lang="en-US" sz="1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A-725110</a:t>
            </a:r>
          </a:p>
          <a:p>
            <a:pPr algn="ctr"/>
            <a:endParaRPr lang="en-US" sz="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7418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0" y="32657"/>
            <a:ext cx="12192000" cy="68253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the road rise up to meet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you.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May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wind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</a:t>
            </a:r>
          </a:p>
          <a:p>
            <a:pPr marL="0" indent="0"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always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 your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back.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May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sun shine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warm</a:t>
            </a:r>
          </a:p>
          <a:p>
            <a:pPr marL="0" indent="0"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upon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face.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rain fall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soft</a:t>
            </a:r>
          </a:p>
          <a:p>
            <a:pPr marL="0" indent="0"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upon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fields.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68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0" y="32657"/>
            <a:ext cx="12192000" cy="68253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until we meet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again,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until we meet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again,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May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good Lord hold you </a:t>
            </a:r>
          </a:p>
          <a:p>
            <a:pPr marL="0" indent="0"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palm of his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hand.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16338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0" y="32657"/>
            <a:ext cx="12192000" cy="68253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until we meet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again,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until we meet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again,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May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good Lord hold you </a:t>
            </a:r>
          </a:p>
          <a:p>
            <a:pPr marL="0" indent="0"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palm of his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hand.	*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2107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-152400"/>
            <a:ext cx="12192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7200" u="sng" dirty="0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7200" u="sng" dirty="0" err="1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agm</a:t>
            </a:r>
            <a:r>
              <a:rPr lang="en-US" sz="7200" u="sng" dirty="0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 part </a:t>
            </a:r>
            <a:r>
              <a:rPr lang="en-US" sz="7200" u="sng" dirty="0" err="1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deux</a:t>
            </a:r>
            <a:endParaRPr lang="en-US" sz="7200" u="sng" dirty="0" smtClean="0"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5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are 3 positions on the board to be filled, one vacant and two from members’ terms ending.</a:t>
            </a:r>
          </a:p>
          <a:p>
            <a:pPr marL="0" indent="0" algn="ctr">
              <a:buNone/>
            </a:pPr>
            <a:r>
              <a:rPr lang="en-US" sz="5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Nominations will be taken from the floor. </a:t>
            </a:r>
          </a:p>
        </p:txBody>
      </p:sp>
    </p:spTree>
    <p:extLst>
      <p:ext uri="{BB962C8B-B14F-4D97-AF65-F5344CB8AC3E}">
        <p14:creationId xmlns:p14="http://schemas.microsoft.com/office/powerpoint/2010/main" val="11725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-152400"/>
            <a:ext cx="12192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7200" u="sng" dirty="0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7200" u="sng" dirty="0" err="1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agm</a:t>
            </a:r>
            <a:r>
              <a:rPr lang="en-US" sz="7200" u="sng" dirty="0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7200" u="sng" dirty="0" err="1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Redux</a:t>
            </a:r>
            <a:endParaRPr lang="en-US" sz="7200" u="sng" dirty="0" smtClean="0"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5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have many seats at the table at the regional conference level. Will you take a seat at the table? We are looking for 2 people to be regional representatives. Nominations will be taken from the floor or talk to Lisa or </a:t>
            </a:r>
            <a:r>
              <a:rPr lang="en-US" sz="52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Nelson Ball about </a:t>
            </a:r>
            <a:r>
              <a:rPr lang="en-US" sz="5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joining. </a:t>
            </a:r>
          </a:p>
        </p:txBody>
      </p:sp>
    </p:spTree>
    <p:extLst>
      <p:ext uri="{BB962C8B-B14F-4D97-AF65-F5344CB8AC3E}">
        <p14:creationId xmlns:p14="http://schemas.microsoft.com/office/powerpoint/2010/main" val="324515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2458" y="27039"/>
            <a:ext cx="12192000" cy="4525963"/>
          </a:xfrm>
        </p:spPr>
        <p:txBody>
          <a:bodyPr/>
          <a:lstStyle/>
          <a:p>
            <a:pPr marL="0" indent="0" algn="ctr">
              <a:buNone/>
            </a:pPr>
            <a:endParaRPr lang="en-US" sz="8000" dirty="0" smtClean="0"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8000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Good </a:t>
            </a:r>
            <a:r>
              <a:rPr lang="en-US" sz="8000" dirty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News!</a:t>
            </a:r>
          </a:p>
          <a:p>
            <a:pPr marL="0" indent="0">
              <a:buNone/>
            </a:pPr>
            <a:endParaRPr lang="en-US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04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4303455"/>
            <a:ext cx="51287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Response:</a:t>
            </a:r>
            <a:r>
              <a:rPr lang="en-CA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en-CA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also with you.</a:t>
            </a:r>
            <a:endParaRPr lang="en-CA" sz="4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CA" dirty="0"/>
              <a:t>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62200" y="29308"/>
            <a:ext cx="8305800" cy="769441"/>
          </a:xfrm>
          <a:prstGeom prst="rect">
            <a:avLst/>
          </a:prstGeom>
          <a:solidFill>
            <a:srgbClr val="00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4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Peace of Christ.</a:t>
            </a:r>
            <a:endParaRPr lang="en-CA" sz="4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Like a Dove' — Luke 3:21-22 NIV (God's Holy Fire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7" b="7335"/>
          <a:stretch/>
        </p:blipFill>
        <p:spPr bwMode="auto">
          <a:xfrm>
            <a:off x="0" y="0"/>
            <a:ext cx="12192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838200"/>
            <a:ext cx="4114800" cy="1905000"/>
          </a:xfrm>
          <a:prstGeom prst="rect">
            <a:avLst/>
          </a:prstGeom>
          <a:solidFill>
            <a:srgbClr val="ADD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0" y="609600"/>
            <a:ext cx="6096000" cy="5410200"/>
          </a:xfrm>
          <a:prstGeom prst="rect">
            <a:avLst/>
          </a:prstGeom>
          <a:solidFill>
            <a:srgbClr val="9FD4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80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Sharing the Peace:</a:t>
            </a:r>
          </a:p>
          <a:p>
            <a:pPr algn="ctr"/>
            <a:r>
              <a:rPr lang="en-CA" sz="60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One: May the Peace of Christ be with you</a:t>
            </a:r>
          </a:p>
          <a:p>
            <a:pPr algn="ctr"/>
            <a:r>
              <a:rPr lang="en-CA" sz="60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All: And also with you</a:t>
            </a:r>
            <a:endParaRPr lang="en-CA" sz="60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C103367979990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ustom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89242</TotalTime>
  <Words>1406</Words>
  <Application>Microsoft Office PowerPoint</Application>
  <PresentationFormat>Widescreen</PresentationFormat>
  <Paragraphs>340</Paragraphs>
  <Slides>58</Slides>
  <Notes>54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7" baseType="lpstr">
      <vt:lpstr>Algerian</vt:lpstr>
      <vt:lpstr>Arial</vt:lpstr>
      <vt:lpstr>Bookman Old Style</vt:lpstr>
      <vt:lpstr>Brush Script MT</vt:lpstr>
      <vt:lpstr>Calibri</vt:lpstr>
      <vt:lpstr>Castellar</vt:lpstr>
      <vt:lpstr>Tahoma</vt:lpstr>
      <vt:lpstr>Times New Roman</vt:lpstr>
      <vt:lpstr>TC103367979990</vt:lpstr>
      <vt:lpstr>2nd Sunday of Lent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St. Paul’s  April 7th, 2013 2nd Sunday of Easter</dc:title>
  <dc:creator>Default</dc:creator>
  <cp:lastModifiedBy>User</cp:lastModifiedBy>
  <cp:revision>5397</cp:revision>
  <cp:lastPrinted>2025-03-13T13:44:53Z</cp:lastPrinted>
  <dcterms:created xsi:type="dcterms:W3CDTF">2013-04-04T17:06:11Z</dcterms:created>
  <dcterms:modified xsi:type="dcterms:W3CDTF">2025-03-13T14:08:33Z</dcterms:modified>
</cp:coreProperties>
</file>