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47" r:id="rId1"/>
  </p:sldMasterIdLst>
  <p:notesMasterIdLst>
    <p:notesMasterId r:id="rId64"/>
  </p:notesMasterIdLst>
  <p:handoutMasterIdLst>
    <p:handoutMasterId r:id="rId65"/>
  </p:handoutMasterIdLst>
  <p:sldIdLst>
    <p:sldId id="7105" r:id="rId2"/>
    <p:sldId id="6358" r:id="rId3"/>
    <p:sldId id="7247" r:id="rId4"/>
    <p:sldId id="7306" r:id="rId5"/>
    <p:sldId id="7325" r:id="rId6"/>
    <p:sldId id="7305" r:id="rId7"/>
    <p:sldId id="7293" r:id="rId8"/>
    <p:sldId id="6319" r:id="rId9"/>
    <p:sldId id="3843" r:id="rId10"/>
    <p:sldId id="5285" r:id="rId11"/>
    <p:sldId id="5539" r:id="rId12"/>
    <p:sldId id="6541" r:id="rId13"/>
    <p:sldId id="6843" r:id="rId14"/>
    <p:sldId id="7116" r:id="rId15"/>
    <p:sldId id="7254" r:id="rId16"/>
    <p:sldId id="7312" r:id="rId17"/>
    <p:sldId id="7057" r:id="rId18"/>
    <p:sldId id="7313" r:id="rId19"/>
    <p:sldId id="7307" r:id="rId20"/>
    <p:sldId id="7314" r:id="rId21"/>
    <p:sldId id="6673" r:id="rId22"/>
    <p:sldId id="6910" r:id="rId23"/>
    <p:sldId id="7278" r:id="rId24"/>
    <p:sldId id="7279" r:id="rId25"/>
    <p:sldId id="7315" r:id="rId26"/>
    <p:sldId id="7316" r:id="rId27"/>
    <p:sldId id="7281" r:id="rId28"/>
    <p:sldId id="6780" r:id="rId29"/>
    <p:sldId id="6764" r:id="rId30"/>
    <p:sldId id="7249" r:id="rId31"/>
    <p:sldId id="7282" r:id="rId32"/>
    <p:sldId id="6387" r:id="rId33"/>
    <p:sldId id="7191" r:id="rId34"/>
    <p:sldId id="7178" r:id="rId35"/>
    <p:sldId id="7086" r:id="rId36"/>
    <p:sldId id="7248" r:id="rId37"/>
    <p:sldId id="7238" r:id="rId38"/>
    <p:sldId id="7326" r:id="rId39"/>
    <p:sldId id="7267" r:id="rId40"/>
    <p:sldId id="7317" r:id="rId41"/>
    <p:sldId id="7327" r:id="rId42"/>
    <p:sldId id="7318" r:id="rId43"/>
    <p:sldId id="7319" r:id="rId44"/>
    <p:sldId id="7320" r:id="rId45"/>
    <p:sldId id="6819" r:id="rId46"/>
    <p:sldId id="6473" r:id="rId47"/>
    <p:sldId id="6424" r:id="rId48"/>
    <p:sldId id="7149" r:id="rId49"/>
    <p:sldId id="7321" r:id="rId50"/>
    <p:sldId id="6877" r:id="rId51"/>
    <p:sldId id="6946" r:id="rId52"/>
    <p:sldId id="7261" r:id="rId53"/>
    <p:sldId id="7285" r:id="rId54"/>
    <p:sldId id="7310" r:id="rId55"/>
    <p:sldId id="7290" r:id="rId56"/>
    <p:sldId id="7291" r:id="rId57"/>
    <p:sldId id="7322" r:id="rId58"/>
    <p:sldId id="7323" r:id="rId59"/>
    <p:sldId id="7324" r:id="rId60"/>
    <p:sldId id="7289" r:id="rId61"/>
    <p:sldId id="6847" r:id="rId62"/>
    <p:sldId id="7204" r:id="rId63"/>
  </p:sldIdLst>
  <p:sldSz cx="12192000" cy="6858000"/>
  <p:notesSz cx="9236075" cy="6950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89" userDrawn="1">
          <p15:clr>
            <a:srgbClr val="A4A3A4"/>
          </p15:clr>
        </p15:guide>
        <p15:guide id="2" pos="29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509"/>
    <a:srgbClr val="9FD4FC"/>
    <a:srgbClr val="96D0FE"/>
    <a:srgbClr val="ADDBFF"/>
    <a:srgbClr val="9CD2FF"/>
    <a:srgbClr val="040301"/>
    <a:srgbClr val="990000"/>
    <a:srgbClr val="00246E"/>
    <a:srgbClr val="002E76"/>
    <a:srgbClr val="020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24" autoAdjust="0"/>
    <p:restoredTop sz="95316" autoAdjust="0"/>
  </p:normalViewPr>
  <p:slideViewPr>
    <p:cSldViewPr>
      <p:cViewPr varScale="1">
        <p:scale>
          <a:sx n="58" d="100"/>
          <a:sy n="58" d="100"/>
        </p:scale>
        <p:origin x="102" y="10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714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144" y="-72"/>
      </p:cViewPr>
      <p:guideLst>
        <p:guide orient="horz" pos="2189"/>
        <p:guide pos="29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40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8D5472E2-32CD-4F85-BD02-894A963F60A1}" type="datetimeFigureOut">
              <a:rPr lang="en-US" smtClean="0"/>
              <a:pPr/>
              <a:t>3/28/2025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40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60EB411C-7C79-4167-9BA5-FB74BAA06D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40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3A5B5722-F536-4C6D-9331-97BD1ABD3BA1}" type="datetimeFigureOut">
              <a:rPr lang="en-US" smtClean="0"/>
              <a:pPr/>
              <a:t>3/28/2025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1875" y="520700"/>
            <a:ext cx="4632325" cy="2606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01286"/>
            <a:ext cx="7388860" cy="31275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40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01A43289-72DB-4DE3-88FE-0BF995509F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30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5978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6338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2130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7855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6585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9174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5038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7345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093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427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4496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7737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0510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7160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3468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0201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7887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4694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5471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6657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056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4317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2345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629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7898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1109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73654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3689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9414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69921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80586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204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58408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86856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>
                <a:solidFill>
                  <a:prstClr val="black"/>
                </a:solidFill>
              </a:rPr>
              <a:pPr/>
              <a:t>45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85813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>
                <a:solidFill>
                  <a:prstClr val="black"/>
                </a:solidFill>
              </a:rPr>
              <a:pPr/>
              <a:t>46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37679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F5A0F2-97A0-43D2-BCC4-592BB9DBF394}" type="slidenum">
              <a:rPr lang="en-CA">
                <a:solidFill>
                  <a:prstClr val="black"/>
                </a:solidFill>
              </a:rPr>
              <a:pPr/>
              <a:t>47</a:t>
            </a:fld>
            <a:endParaRPr lang="en-CA">
              <a:solidFill>
                <a:prstClr val="black"/>
              </a:solidFill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01875" y="520700"/>
            <a:ext cx="4632325" cy="2606675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Body text for hymns and prayers</a:t>
            </a:r>
          </a:p>
        </p:txBody>
      </p:sp>
    </p:spTree>
    <p:extLst>
      <p:ext uri="{BB962C8B-B14F-4D97-AF65-F5344CB8AC3E}">
        <p14:creationId xmlns:p14="http://schemas.microsoft.com/office/powerpoint/2010/main" val="114958901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57392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80399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64694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41914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38086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880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69475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81562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14684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00904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75383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81396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49526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EC9F2A-0204-4F09-880A-DE9981541AF9}" type="slidenum">
              <a:rPr lang="en-CA" smtClean="0">
                <a:solidFill>
                  <a:prstClr val="black"/>
                </a:solidFill>
              </a:rPr>
              <a:pPr/>
              <a:t>60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26184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85597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EC9F2A-0204-4F09-880A-DE9981541AF9}" type="slidenum">
              <a:rPr lang="en-CA" smtClean="0">
                <a:solidFill>
                  <a:prstClr val="black"/>
                </a:solidFill>
              </a:rPr>
              <a:pPr/>
              <a:t>62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801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618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F46CD1-25C3-4A89-B41C-60200E8FC571}" type="slidenum">
              <a:rPr lang="en-CA" smtClean="0">
                <a:solidFill>
                  <a:prstClr val="black"/>
                </a:solidFill>
              </a:rPr>
              <a:pPr/>
              <a:t>9</a:t>
            </a:fld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CA" dirty="0"/>
              <a:t>Hymn Title Page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A43289-72DB-4DE3-88FE-0BF995509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340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769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2667000"/>
            <a:ext cx="5486400" cy="12192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10000"/>
            <a:ext cx="5486400" cy="609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CA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238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7237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61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83600" y="685800"/>
            <a:ext cx="1676400" cy="58674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0"/>
            <a:ext cx="4826000" cy="58674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98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21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799" y="4406901"/>
            <a:ext cx="746548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0799" y="2906713"/>
            <a:ext cx="7465484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989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24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20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22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8534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0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16801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16801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35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400" y="4267200"/>
            <a:ext cx="6705600" cy="838200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166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5120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9949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1" y="319087"/>
            <a:ext cx="4011084" cy="1143174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273051"/>
            <a:ext cx="5791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7201" y="1481138"/>
            <a:ext cx="4011084" cy="4614863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7436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54400" y="6858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2400" y="2133600"/>
            <a:ext cx="6096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Subtopics Go Here</a:t>
            </a:r>
          </a:p>
        </p:txBody>
      </p:sp>
    </p:spTree>
    <p:extLst>
      <p:ext uri="{BB962C8B-B14F-4D97-AF65-F5344CB8AC3E}">
        <p14:creationId xmlns:p14="http://schemas.microsoft.com/office/powerpoint/2010/main" val="3345410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11722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5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</a:t>
            </a:r>
            <a:r>
              <a:rPr lang="en-US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 Paul’s United Church</a:t>
            </a:r>
            <a:br>
              <a:rPr lang="en-US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Sussex, NB</a:t>
            </a:r>
          </a:p>
          <a:p>
            <a:pPr algn="ctr"/>
            <a:r>
              <a:rPr lang="en-US" sz="5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March 30, 2025</a:t>
            </a:r>
            <a:endParaRPr lang="en-US" sz="5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5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Welcome</a:t>
            </a:r>
            <a:endParaRPr lang="en-US" sz="5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280074"/>
            <a:ext cx="7924800" cy="1577926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en-US" b="1" baseline="30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</a:t>
            </a:r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Sunday of Lent</a:t>
            </a:r>
            <a:endParaRPr lang="en-US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09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24001" y="152400"/>
            <a:ext cx="9143999" cy="838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Acknowledging the Territories</a:t>
            </a:r>
          </a:p>
        </p:txBody>
      </p:sp>
      <p:pic>
        <p:nvPicPr>
          <p:cNvPr id="1026" name="Picture 2" descr="The Wabanaki Confederacy – Canadian History Eh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1" y="838201"/>
            <a:ext cx="9982199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01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03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 descr="candle light 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0"/>
            <a:ext cx="9296400" cy="71628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2057400"/>
            <a:ext cx="9357049" cy="4969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en-CA" sz="44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CA" sz="44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40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40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4800" i="1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3200" i="1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3200" i="1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3200" i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21920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CA" sz="60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Lighting of the </a:t>
            </a:r>
            <a:r>
              <a:rPr lang="en-CA" sz="6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Christ </a:t>
            </a:r>
            <a:r>
              <a:rPr lang="en-CA" sz="60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Candle</a:t>
            </a:r>
          </a:p>
          <a:p>
            <a:pPr algn="ctr">
              <a:defRPr/>
            </a:pPr>
            <a:endParaRPr lang="en-CA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endParaRPr lang="en-CA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28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4000" i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4000" i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30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54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Call to Worship</a:t>
            </a:r>
          </a:p>
          <a:p>
            <a:r>
              <a:rPr lang="en-US" sz="5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One: You are invited to the feast </a:t>
            </a:r>
            <a:r>
              <a:rPr lang="en-US" sz="5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</a:p>
          <a:p>
            <a:r>
              <a:rPr lang="en-US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plenty</a:t>
            </a:r>
            <a:r>
              <a:rPr lang="en-US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Let every willing soul join </a:t>
            </a:r>
            <a:r>
              <a:rPr lang="en-US" sz="5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</a:t>
            </a:r>
          </a:p>
          <a:p>
            <a:r>
              <a:rPr lang="en-US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circle!</a:t>
            </a:r>
          </a:p>
          <a:p>
            <a:r>
              <a:rPr lang="en-US" sz="5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The bread of life satisfies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</a:t>
            </a:r>
          </a:p>
          <a:p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hunger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thirst. </a:t>
            </a:r>
          </a:p>
          <a:p>
            <a:r>
              <a:rPr lang="en-US" sz="5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One</a:t>
            </a:r>
            <a:r>
              <a:rPr lang="en-US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Wear whatever you have. </a:t>
            </a:r>
            <a:r>
              <a:rPr lang="en-US" sz="5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</a:p>
          <a:p>
            <a:r>
              <a:rPr lang="en-US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</a:t>
            </a:r>
            <a:r>
              <a:rPr lang="en-US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welcome as you are! </a:t>
            </a:r>
          </a:p>
          <a:p>
            <a:r>
              <a:rPr lang="en-US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578460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All: The bread of life loves us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</a:p>
          <a:p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knows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needs. </a:t>
            </a:r>
          </a:p>
          <a:p>
            <a:r>
              <a:rPr lang="en-US" sz="5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</a:t>
            </a:r>
            <a:r>
              <a:rPr lang="en-US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At this celebration, no one </a:t>
            </a:r>
            <a:r>
              <a:rPr lang="en-US" sz="5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</a:p>
          <a:p>
            <a:r>
              <a:rPr lang="en-US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turned </a:t>
            </a:r>
            <a:r>
              <a:rPr lang="en-US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away. There is a place for </a:t>
            </a:r>
            <a:r>
              <a:rPr lang="en-US" sz="5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lang="en-US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 </a:t>
            </a:r>
          </a:p>
          <a:p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The bread of life has come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</a:p>
          <a:p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sustain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us. Believing this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promise,</a:t>
            </a:r>
          </a:p>
          <a:p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 worship together!</a:t>
            </a:r>
          </a:p>
          <a:p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411620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6" y="0"/>
            <a:ext cx="12192000" cy="68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86200" y="0"/>
            <a:ext cx="8305800" cy="2100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Hymn: VU #</a:t>
            </a:r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402</a:t>
            </a:r>
          </a:p>
          <a:p>
            <a:pPr algn="ctr"/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</a:t>
            </a:r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One vs 1,2,3</a:t>
            </a:r>
            <a:r>
              <a:rPr lang="en-US" sz="105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Words: Fred </a:t>
            </a:r>
            <a:r>
              <a:rPr lang="en-US" sz="1050" dirty="0" err="1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Kaan</a:t>
            </a:r>
            <a:r>
              <a:rPr lang="en-US" sz="105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Music: Ron </a:t>
            </a:r>
            <a:r>
              <a:rPr lang="en-US" sz="1050" dirty="0" err="1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Klusmeier</a:t>
            </a:r>
            <a:r>
              <a:rPr lang="en-US" sz="105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©1977  reprinted under </a:t>
            </a:r>
            <a:r>
              <a:rPr lang="en-US" sz="1050" dirty="0" err="1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05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A725110</a:t>
            </a:r>
          </a:p>
        </p:txBody>
      </p:sp>
    </p:spTree>
    <p:extLst>
      <p:ext uri="{BB962C8B-B14F-4D97-AF65-F5344CB8AC3E}">
        <p14:creationId xmlns:p14="http://schemas.microsoft.com/office/powerpoint/2010/main" val="39866632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are one as we come,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	as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come, joyful to be here,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praise on our lips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	there's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sense that God is near.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6597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one as we sing,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	as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seek, we are found;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come needful of God's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	grace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as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meet, together in this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place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37532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are one as we share,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as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share brokenness and fear,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touch of a hand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there's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sense that God is here.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61073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one as we care,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as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heal, we are healed;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share warmth in God's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	embrace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as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pray together in this place.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3362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are one as we feast,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As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feast, peace becomes the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sign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bread and the wine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There’s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sense of love divine.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37754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381001"/>
            <a:ext cx="12192000" cy="4525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US" sz="4000" b="1" dirty="0">
              <a:solidFill>
                <a:schemeClr val="bg1"/>
              </a:solidFill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7100" i="1" dirty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Welcome!</a:t>
            </a:r>
          </a:p>
          <a:p>
            <a:pPr marL="0" indent="0" algn="ctr">
              <a:buNone/>
            </a:pPr>
            <a:endParaRPr lang="en-US" sz="7100" i="1" dirty="0"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7100" i="1" dirty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We’re so glad you could join us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8253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one as we come,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As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feed, we are fed;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feel God’s refreshing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grace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As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meet at table in this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place.	*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5527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716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5400" b="1" u="sng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Gathering Prayer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God of fellowship, laughter,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friendship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you invite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everyone to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join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joyful worship. We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here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 because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better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anyone else but because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your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beloved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children. </a:t>
            </a:r>
          </a:p>
        </p:txBody>
      </p:sp>
    </p:spTree>
    <p:extLst>
      <p:ext uri="{BB962C8B-B14F-4D97-AF65-F5344CB8AC3E}">
        <p14:creationId xmlns:p14="http://schemas.microsoft.com/office/powerpoint/2010/main" val="88313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welcome us into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worship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extravagant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love. May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hearts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minds be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awakened.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glorified in our worship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today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fellowship we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share.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Amen.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07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716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5400" b="1" u="sng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Lenten Prayer of Confession:</a:t>
            </a:r>
          </a:p>
          <a:p>
            <a:pPr>
              <a:buNone/>
            </a:pPr>
            <a:r>
              <a:rPr lang="en-US" sz="5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One: </a:t>
            </a:r>
            <a:r>
              <a:rPr lang="en-US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Often, we </a:t>
            </a:r>
            <a:r>
              <a:rPr lang="en-US" sz="5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choose…confess our</a:t>
            </a:r>
          </a:p>
          <a:p>
            <a:pPr>
              <a:buNone/>
            </a:pPr>
            <a:r>
              <a:rPr lang="en-US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sins </a:t>
            </a:r>
            <a:r>
              <a:rPr lang="en-US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exclusion together</a:t>
            </a:r>
            <a:r>
              <a:rPr lang="en-US" sz="5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buNone/>
            </a:pPr>
            <a:r>
              <a:rPr lang="en-US" sz="5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All: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 of extravagant feasts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open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invitations, we confess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tables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often small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exclusive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When we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should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stretch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welcome to others, </a:t>
            </a:r>
          </a:p>
        </p:txBody>
      </p:sp>
    </p:spTree>
    <p:extLst>
      <p:ext uri="{BB962C8B-B14F-4D97-AF65-F5344CB8AC3E}">
        <p14:creationId xmlns:p14="http://schemas.microsoft.com/office/powerpoint/2010/main" val="102673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we limit seats to those we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find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useful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acceptable,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entertaining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We make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plans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without accommodating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everyone’s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needs. We choose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leave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people out rather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express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boundaries that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might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feel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uncomfortable. </a:t>
            </a:r>
          </a:p>
        </p:txBody>
      </p:sp>
    </p:spTree>
    <p:extLst>
      <p:ext uri="{BB962C8B-B14F-4D97-AF65-F5344CB8AC3E}">
        <p14:creationId xmlns:p14="http://schemas.microsoft.com/office/powerpoint/2010/main" val="159472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choose a shallow sense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peace rather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 the deep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peace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comes after hard,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healing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conversations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While you do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require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 to include people 	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cause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 to feel unsafe or at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risk,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092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call us to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welcome people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find different, difficult,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annoying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Give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 good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discernment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include those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challenge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 and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expand our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capacity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compassion so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might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 our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neighbors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us. </a:t>
            </a:r>
          </a:p>
        </p:txBody>
      </p:sp>
    </p:spTree>
    <p:extLst>
      <p:ext uri="{BB962C8B-B14F-4D97-AF65-F5344CB8AC3E}">
        <p14:creationId xmlns:p14="http://schemas.microsoft.com/office/powerpoint/2010/main" val="32186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3855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The offering of</a:t>
            </a:r>
            <a:endParaRPr lang="en-US" sz="5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endParaRPr lang="en-US" sz="5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8" name="Picture 4" descr="Grace has no B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" y="0"/>
            <a:ext cx="12180278" cy="684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94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0" y="5842337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 told us to pray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7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65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14800" y="-152400"/>
            <a:ext cx="78486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800" dirty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800" dirty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54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Hymn: MV #201 </a:t>
            </a:r>
            <a:endParaRPr lang="en-US" sz="5400" b="1" dirty="0" smtClean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</a:t>
            </a:r>
            <a:r>
              <a:rPr lang="en-US" sz="54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 the Bread of Life </a:t>
            </a:r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x2</a:t>
            </a:r>
          </a:p>
          <a:p>
            <a:pPr algn="ctr"/>
            <a:r>
              <a:rPr lang="en-US" sz="100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 &amp; Music: Tom </a:t>
            </a:r>
            <a:r>
              <a:rPr lang="en-US" sz="1000" dirty="0" err="1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Kacemarek</a:t>
            </a:r>
            <a:r>
              <a:rPr lang="en-US" sz="100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2005 reprinted under </a:t>
            </a:r>
            <a:r>
              <a:rPr lang="en-US" sz="1000" dirty="0" err="1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00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A-725110</a:t>
            </a:r>
          </a:p>
        </p:txBody>
      </p:sp>
    </p:spTree>
    <p:extLst>
      <p:ext uri="{BB962C8B-B14F-4D97-AF65-F5344CB8AC3E}">
        <p14:creationId xmlns:p14="http://schemas.microsoft.com/office/powerpoint/2010/main" val="41678692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-152400"/>
            <a:ext cx="12192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7200" u="sng" dirty="0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Bookmarks</a:t>
            </a:r>
          </a:p>
          <a:p>
            <a:pPr marL="0" indent="0" algn="ctr">
              <a:buNone/>
            </a:pPr>
            <a:r>
              <a:rPr lang="en-US" sz="5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Lenten Bookmarks are available.</a:t>
            </a:r>
          </a:p>
          <a:p>
            <a:pPr marL="0" indent="0" algn="ctr">
              <a:buNone/>
            </a:pPr>
            <a:r>
              <a:rPr lang="en-US" sz="5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new one each week of Lent and </a:t>
            </a:r>
            <a:r>
              <a:rPr lang="en-US" sz="52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Easter Sunday.</a:t>
            </a:r>
            <a:endParaRPr lang="en-US" sz="52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06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am the bread of life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Broken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world,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 the cup poured out for all.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Those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 believe in me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Will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never die.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 the life of the world.</a:t>
            </a:r>
          </a:p>
        </p:txBody>
      </p:sp>
    </p:spTree>
    <p:extLst>
      <p:ext uri="{BB962C8B-B14F-4D97-AF65-F5344CB8AC3E}">
        <p14:creationId xmlns:p14="http://schemas.microsoft.com/office/powerpoint/2010/main" val="311220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am the bread of life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Broken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world,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 the cup poured out for all.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Those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 believe in me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Will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never die.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 the life of the world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*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20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050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llumination Images, Stock Photos &amp; Vector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3"/>
          <a:stretch/>
        </p:blipFill>
        <p:spPr bwMode="auto">
          <a:xfrm>
            <a:off x="1525556" y="-3110"/>
            <a:ext cx="9142445" cy="686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24101" y="5334000"/>
            <a:ext cx="7543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C000"/>
                </a:solidFill>
              </a:rPr>
              <a:t>Prayer for Illumination</a:t>
            </a:r>
            <a:endParaRPr lang="en-CA" sz="5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68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ree Discipleship Lessons Learned in Luke 14 Parables - Zion Cornerst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5809"/>
            <a:ext cx="11048999" cy="682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410200"/>
            <a:ext cx="12192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Luke 14: 7-14</a:t>
            </a:r>
            <a:endParaRPr lang="en-US" sz="72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7322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62400" y="152400"/>
            <a:ext cx="7924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Ministry of Music</a:t>
            </a:r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ctr"/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Lord, Have </a:t>
            </a:r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Mercy</a:t>
            </a:r>
          </a:p>
          <a:p>
            <a:pPr algn="ctr"/>
            <a:r>
              <a:rPr lang="en-US" sz="4400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solo </a:t>
            </a:r>
            <a:r>
              <a:rPr lang="en-US" sz="4400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 by Emily O’Donnell</a:t>
            </a:r>
            <a:endParaRPr lang="en-US" sz="10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303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19050" y="4898226"/>
            <a:ext cx="12172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stellar" panose="020A0402060406010301" pitchFamily="18" charset="0"/>
                <a:ea typeface="Tahoma" panose="020B0604030504040204" pitchFamily="34" charset="0"/>
                <a:cs typeface="Tahoma" panose="020B0604030504040204" pitchFamily="34" charset="0"/>
              </a:rPr>
              <a:t>Bread for Sharing</a:t>
            </a:r>
            <a:endParaRPr lang="en-US" sz="8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99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stellar" panose="020A0402060406010301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4" name="Picture 2" descr="Artisanal Sourdough Loav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25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14800" y="-152400"/>
            <a:ext cx="784860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800" dirty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800" dirty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60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Hymn: VU #469 Come Share the </a:t>
            </a:r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Lord</a:t>
            </a:r>
          </a:p>
          <a:p>
            <a:pPr algn="ctr"/>
            <a:r>
              <a:rPr lang="en-US" sz="1000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 </a:t>
            </a:r>
            <a:r>
              <a:rPr lang="en-US" sz="100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 </a:t>
            </a:r>
            <a:r>
              <a:rPr lang="en-US" sz="1000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Music: Stephen Spencer </a:t>
            </a:r>
            <a:r>
              <a:rPr lang="en-US" sz="100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reprinted under </a:t>
            </a:r>
            <a:r>
              <a:rPr lang="en-US" sz="1000" dirty="0" err="1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00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A-725110</a:t>
            </a:r>
          </a:p>
        </p:txBody>
      </p:sp>
    </p:spTree>
    <p:extLst>
      <p:ext uri="{BB962C8B-B14F-4D97-AF65-F5344CB8AC3E}">
        <p14:creationId xmlns:p14="http://schemas.microsoft.com/office/powerpoint/2010/main" val="16778811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gather here in Jesus’ name,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His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 is burning in our hearts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like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living flame;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 the loving son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God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fashions us as one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73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Come take the bread,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Come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drink the wine,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Come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share the Lord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03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one is a stranger here,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Every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 belongs;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Finding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forgiveness here,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turn forgive all wrongs.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93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-152400"/>
            <a:ext cx="12192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7200" u="sng" dirty="0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Meeting</a:t>
            </a:r>
          </a:p>
          <a:p>
            <a:pPr marL="0" indent="0" algn="ctr">
              <a:buNone/>
            </a:pPr>
            <a:r>
              <a:rPr lang="en-US" sz="5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Board will </a:t>
            </a:r>
            <a:r>
              <a:rPr lang="en-US" sz="52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meet Tuesday at 6:30</a:t>
            </a:r>
            <a:endParaRPr lang="en-US" sz="52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en-US" sz="5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5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Circle </a:t>
            </a:r>
            <a:r>
              <a:rPr lang="en-US" sz="5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Friendship will meet in the </a:t>
            </a:r>
            <a:r>
              <a:rPr lang="en-US" sz="5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parlour</a:t>
            </a:r>
            <a:r>
              <a:rPr lang="en-US" sz="5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 Thursday at 2pm.</a:t>
            </a:r>
          </a:p>
          <a:p>
            <a:pPr marL="0" indent="0" algn="ctr">
              <a:buNone/>
            </a:pPr>
            <a:r>
              <a:rPr lang="en-US" sz="5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ladies are welcome.</a:t>
            </a:r>
          </a:p>
          <a:p>
            <a:pPr marL="0" indent="0" algn="ctr">
              <a:buNone/>
            </a:pPr>
            <a:endParaRPr lang="en-US" sz="52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42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 joins us here, he breaks the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bread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 who pours the cup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risen from the dead;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 we love the most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now our gracious host: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39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Come take the bread,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Come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drink the wine,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Come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share the Lord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87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are now a family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which Christ is the head;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Though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unseen he meets us here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breaking of the bread.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04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We’ll gather soon where angels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sing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We’ll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 the glory of 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Our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Lord and coming King;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Now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anticipate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feast for which we wait;</a:t>
            </a:r>
          </a:p>
        </p:txBody>
      </p:sp>
    </p:spTree>
    <p:extLst>
      <p:ext uri="{BB962C8B-B14F-4D97-AF65-F5344CB8AC3E}">
        <p14:creationId xmlns:p14="http://schemas.microsoft.com/office/powerpoint/2010/main" val="196297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Come take the bread,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Come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drink the wine,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Come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share the Lord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*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6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rayers of the People — November 24, 2013 | New Beginnings Lutheran Chu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6" y="0"/>
            <a:ext cx="122058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457200"/>
            <a:ext cx="7924800" cy="6400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5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Prayers of</a:t>
            </a:r>
          </a:p>
          <a:p>
            <a:pPr marL="0" indent="0" algn="ctr">
              <a:buNone/>
            </a:pPr>
            <a:r>
              <a:rPr lang="en-US" sz="5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The People</a:t>
            </a:r>
          </a:p>
          <a:p>
            <a:pPr marL="0" indent="0" algn="ctr">
              <a:buNone/>
            </a:pPr>
            <a:endParaRPr lang="en-US" sz="28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endParaRPr lang="en-US" sz="28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endParaRPr lang="en-US" sz="4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r>
              <a:rPr lang="en-US" sz="4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One: Bread of life,</a:t>
            </a:r>
          </a:p>
          <a:p>
            <a:pPr marL="0" indent="0" algn="ctr">
              <a:buNone/>
            </a:pPr>
            <a:r>
              <a:rPr lang="en-US" sz="4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All</a:t>
            </a:r>
            <a:r>
              <a:rPr lang="en-US" sz="48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may we freely give to others.</a:t>
            </a:r>
          </a:p>
          <a:p>
            <a:pPr marL="0" indent="0" algn="ctr">
              <a:buNone/>
            </a:pPr>
            <a:endParaRPr lang="en-US" sz="48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endParaRPr lang="en-US" sz="28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r">
              <a:buNone/>
            </a:pP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endParaRPr lang="en-US" sz="4000" b="1" dirty="0">
              <a:solidFill>
                <a:srgbClr val="86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77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mazon.com: CYTING The Lord&amp;#39;s Prayer Engraved Wallet Card Bible Verse  Wallet Insert Christian Jewelry Religious Gift (The Lord&amp;#39;s Prayer Wallet  Card) : Clothing, Shoes &amp;amp; Jewelr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" t="4607" r="3170" b="4857"/>
          <a:stretch/>
        </p:blipFill>
        <p:spPr bwMode="auto">
          <a:xfrm>
            <a:off x="965045" y="0"/>
            <a:ext cx="1006113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05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 descr="Image result for offeri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4" name="AutoShape 4" descr="Image result for offeri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Image result for offering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0" y="21771"/>
            <a:ext cx="12192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en-CA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 the ministry of St. Paul’s :</a:t>
            </a:r>
          </a:p>
          <a:p>
            <a:pPr marL="457200" indent="-457200">
              <a:buFontTx/>
              <a:buChar char="-"/>
            </a:pPr>
            <a:r>
              <a:rPr lang="en-US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 PAR – ask us how to join</a:t>
            </a:r>
          </a:p>
          <a:p>
            <a:pPr marL="457200" indent="-457200">
              <a:buFontTx/>
              <a:buChar char="-"/>
            </a:pPr>
            <a:r>
              <a:rPr lang="en-CA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 Canada Helps</a:t>
            </a:r>
          </a:p>
          <a:p>
            <a:r>
              <a:rPr lang="en-CA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CA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search for St. Paul’s Sussex</a:t>
            </a:r>
            <a:endParaRPr lang="en-CA" sz="4000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CA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 e-transfer to </a:t>
            </a:r>
            <a:r>
              <a:rPr lang="en-CA" sz="40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treasurerstpaulsucc1@gmail.com</a:t>
            </a:r>
            <a:r>
              <a:rPr lang="en-CA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CA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drop in collection plates </a:t>
            </a:r>
            <a:r>
              <a:rPr lang="en-CA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located in the Narthex and near exit door</a:t>
            </a:r>
          </a:p>
          <a:p>
            <a:pPr marL="342900" indent="-342900">
              <a:buFont typeface="Tahoma" panose="020B0604030504040204" pitchFamily="34" charset="0"/>
              <a:buChar char="-"/>
            </a:pPr>
            <a:r>
              <a:rPr lang="en-CA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mail to</a:t>
            </a:r>
          </a:p>
          <a:p>
            <a:r>
              <a:rPr lang="en-CA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en-CA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Morrison Avenue, Sussex, N.B.  </a:t>
            </a:r>
            <a:r>
              <a:rPr lang="es-C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E4E 1P5</a:t>
            </a:r>
            <a:endParaRPr lang="en-CA" sz="4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Tahoma" panose="020B0604030504040204" pitchFamily="34" charset="0"/>
              <a:buChar char="-"/>
            </a:pPr>
            <a:r>
              <a:rPr lang="en-CA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during office hours</a:t>
            </a:r>
            <a:endParaRPr lang="en-CA" sz="4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3099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54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Prayer of Dedication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Bread of life and source of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good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things, receive these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gifts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offerings in your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generous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hands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151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May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 serve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church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our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community,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expanding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message of your </a:t>
            </a:r>
            <a:endParaRPr lang="en-US" sz="5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grace to all who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hunger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thirst. </a:t>
            </a:r>
            <a:endParaRPr lang="en-US" sz="5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Amen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23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-152400"/>
            <a:ext cx="12192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7200" u="sng" dirty="0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Join US!!</a:t>
            </a:r>
          </a:p>
          <a:p>
            <a:pPr marL="0" indent="0" algn="ctr">
              <a:buNone/>
            </a:pPr>
            <a:r>
              <a:rPr lang="en-US" sz="5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Literally; join us.</a:t>
            </a:r>
          </a:p>
          <a:p>
            <a:pPr marL="0" indent="0" algn="ctr">
              <a:buNone/>
            </a:pPr>
            <a:r>
              <a:rPr lang="en-US" sz="5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you are considering or wanting to transfer your membership from another church to ours, or to be confirmed as a member of St. Paul’s see our delightful minister to discuss the possibilities!</a:t>
            </a:r>
          </a:p>
          <a:p>
            <a:pPr marL="0" indent="0" algn="ctr">
              <a:buNone/>
            </a:pPr>
            <a:endParaRPr lang="en-US" sz="52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11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2400"/>
            <a:ext cx="9601200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</a:t>
            </a:r>
            <a:r>
              <a:rPr lang="en-US" sz="60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VU #</a:t>
            </a:r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481</a:t>
            </a:r>
          </a:p>
          <a:p>
            <a:pPr algn="ctr"/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Sent </a:t>
            </a:r>
            <a:r>
              <a:rPr lang="en-US" sz="60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Forth </a:t>
            </a:r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</a:t>
            </a:r>
          </a:p>
          <a:p>
            <a:pPr algn="ctr"/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God’s </a:t>
            </a:r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Blessing</a:t>
            </a:r>
          </a:p>
          <a:p>
            <a:pPr algn="ctr"/>
            <a:r>
              <a:rPr lang="da-DK" sz="11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</a:t>
            </a:r>
            <a:r>
              <a:rPr lang="da-DK" sz="11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Fred Kaan Jamaican Folk Tune © 1975 </a:t>
            </a:r>
            <a:r>
              <a:rPr lang="en-US" sz="11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reprinted under </a:t>
            </a:r>
            <a:r>
              <a:rPr lang="en-US" sz="1100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1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A-725110</a:t>
            </a:r>
          </a:p>
        </p:txBody>
      </p:sp>
    </p:spTree>
    <p:extLst>
      <p:ext uri="{BB962C8B-B14F-4D97-AF65-F5344CB8AC3E}">
        <p14:creationId xmlns:p14="http://schemas.microsoft.com/office/powerpoint/2010/main" val="29291891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Sent forth by God's blessing, 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our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true faith confessing,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people of God from 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this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dwelling take leave.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supper is ended, O now be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extended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fruits of this service in all who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believe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44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seed of Christ's teaching, 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receptive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souls reaching,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shall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blossom in action for God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and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all.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God's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grace did invite us, 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God's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 shall unite us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 for the kingdom 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answer its call.</a:t>
            </a:r>
          </a:p>
        </p:txBody>
      </p:sp>
    </p:spTree>
    <p:extLst>
      <p:ext uri="{BB962C8B-B14F-4D97-AF65-F5344CB8AC3E}">
        <p14:creationId xmlns:p14="http://schemas.microsoft.com/office/powerpoint/2010/main" val="272221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praise and thanksgiving 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 ever living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tasks of our everyday life we 	will face.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Our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faith ever sharing, in love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ever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caring,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embracing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God's children 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each tribe and race.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8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your feast you feed us, 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with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light now lead us;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unite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 as one in this life that we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share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Then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all the living 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with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praise and thanksgiving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give </a:t>
            </a:r>
            <a:r>
              <a:rPr lang="en-US" sz="5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honour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Christ and 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 that we bear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*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89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5400" b="1" u="sng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Affirmation of Faith</a:t>
            </a:r>
            <a:endParaRPr lang="en-US" sz="54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believe in God, who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created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people in the divine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image and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calls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each person beloved.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believe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Jesus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Christ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welcomed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ate with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outsiders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proclaimed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good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news to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poor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66524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believe in the Holy Spirit,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breaks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down dividing walls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gathers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 into one body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where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belong. We believe God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calls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practice radical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hospitality,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inviting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those who are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excluded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table. </a:t>
            </a:r>
          </a:p>
        </p:txBody>
      </p:sp>
    </p:spTree>
    <p:extLst>
      <p:ext uri="{BB962C8B-B14F-4D97-AF65-F5344CB8AC3E}">
        <p14:creationId xmlns:p14="http://schemas.microsoft.com/office/powerpoint/2010/main" val="58097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believe the church is called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refuge of safety and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healing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where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healthy boundaries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nurture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trust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protect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vulnerable.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believe inclusion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means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valuing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each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person’s dignity,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welcoming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their story,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celebrating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their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gifts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9748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believe humility guides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interactions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teaching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honor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serve others. We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believe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God’s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kin(g)</a:t>
            </a:r>
            <a:r>
              <a:rPr lang="en-US" sz="5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dom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great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banquet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room for all,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the host. </a:t>
            </a:r>
          </a:p>
        </p:txBody>
      </p:sp>
    </p:spTree>
    <p:extLst>
      <p:ext uri="{BB962C8B-B14F-4D97-AF65-F5344CB8AC3E}">
        <p14:creationId xmlns:p14="http://schemas.microsoft.com/office/powerpoint/2010/main" val="299517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 believe our work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inclusion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ongoing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empowered by the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Spirit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who makes all things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new.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Amen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564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-152400"/>
            <a:ext cx="12192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7200" u="sng" dirty="0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7200" u="sng" dirty="0" err="1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agm</a:t>
            </a:r>
            <a:r>
              <a:rPr lang="en-US" sz="7200" u="sng" dirty="0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7200" u="sng" dirty="0" err="1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revisted</a:t>
            </a:r>
            <a:endParaRPr lang="en-US" sz="7200" u="sng" dirty="0" smtClean="0"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5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is an addendum to the Annual report available in the narthex and at the office.</a:t>
            </a:r>
          </a:p>
        </p:txBody>
      </p:sp>
    </p:spTree>
    <p:extLst>
      <p:ext uri="{BB962C8B-B14F-4D97-AF65-F5344CB8AC3E}">
        <p14:creationId xmlns:p14="http://schemas.microsoft.com/office/powerpoint/2010/main" val="142440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1524000" y="1174880"/>
            <a:ext cx="9144000" cy="4508241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sz="6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Benediction</a:t>
            </a:r>
          </a:p>
          <a:p>
            <a:pPr marL="0" indent="0" algn="ctr">
              <a:buNone/>
              <a:defRPr/>
            </a:pPr>
            <a:r>
              <a:rPr lang="en-US" sz="6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&amp;</a:t>
            </a:r>
          </a:p>
          <a:p>
            <a:pPr marL="0" indent="0" algn="ctr">
              <a:buNone/>
              <a:defRPr/>
            </a:pPr>
            <a:r>
              <a:rPr lang="en-US" sz="6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Commission</a:t>
            </a:r>
          </a:p>
          <a:p>
            <a:pPr marL="0" indent="0" algn="ctr">
              <a:buNone/>
            </a:pPr>
            <a:endParaRPr lang="en-CA" sz="11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CA" sz="1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marL="0" indent="0" algn="ctr">
              <a:buNone/>
              <a:defRPr/>
            </a:pPr>
            <a:endParaRPr lang="en-CA" sz="4000" b="1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60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09800" y="0"/>
            <a:ext cx="9982200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Sung Benediction</a:t>
            </a:r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algn="ctr"/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Lord Bless You</a:t>
            </a:r>
          </a:p>
          <a:p>
            <a:pPr algn="ctr"/>
            <a:r>
              <a:rPr lang="en-US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 </a:t>
            </a:r>
            <a:r>
              <a:rPr lang="en-US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music: Pedro </a:t>
            </a:r>
            <a:r>
              <a:rPr lang="en-US" sz="1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Rubalcava</a:t>
            </a:r>
            <a:r>
              <a:rPr lang="en-US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2002 reprinted under </a:t>
            </a:r>
            <a:r>
              <a:rPr lang="en-US" sz="1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A-725110</a:t>
            </a:r>
          </a:p>
          <a:p>
            <a:pPr algn="ctr"/>
            <a:endParaRPr lang="en-US" sz="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7418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0" y="32657"/>
            <a:ext cx="12192000" cy="68253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Lord bless you</a:t>
            </a:r>
          </a:p>
          <a:p>
            <a:pPr marL="0" indent="0"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Lord keep you</a:t>
            </a:r>
          </a:p>
          <a:p>
            <a:pPr marL="0" indent="0"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May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 love ever,</a:t>
            </a:r>
          </a:p>
          <a:p>
            <a:pPr marL="0" indent="0"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Always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surround you,</a:t>
            </a:r>
          </a:p>
          <a:p>
            <a:pPr marL="0" indent="0"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Protect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and guide you,</a:t>
            </a:r>
          </a:p>
          <a:p>
            <a:pPr marL="0" indent="0"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that you do.</a:t>
            </a:r>
          </a:p>
          <a:p>
            <a:pPr marL="0" indent="0"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Our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prayer for you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Amen.	*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68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2458" y="27039"/>
            <a:ext cx="12192000" cy="4525963"/>
          </a:xfrm>
        </p:spPr>
        <p:txBody>
          <a:bodyPr/>
          <a:lstStyle/>
          <a:p>
            <a:pPr marL="0" indent="0" algn="ctr">
              <a:buNone/>
            </a:pPr>
            <a:endParaRPr lang="en-US" sz="8000" dirty="0" smtClean="0"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8000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Good </a:t>
            </a:r>
            <a:r>
              <a:rPr lang="en-US" sz="8000" dirty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News!</a:t>
            </a:r>
          </a:p>
          <a:p>
            <a:pPr marL="0" indent="0">
              <a:buNone/>
            </a:pPr>
            <a:endParaRPr lang="en-US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04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"/>
            <a:ext cx="12192000" cy="68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48200" y="152400"/>
            <a:ext cx="7391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Prelude:</a:t>
            </a:r>
          </a:p>
          <a:p>
            <a:pPr algn="ctr"/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 of Promise</a:t>
            </a:r>
            <a:endParaRPr lang="en-CA" sz="6000" b="1" dirty="0" smtClean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44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4303455"/>
            <a:ext cx="51287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Response:</a:t>
            </a:r>
            <a:r>
              <a:rPr lang="en-CA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en-CA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also with you.</a:t>
            </a:r>
            <a:endParaRPr lang="en-CA" sz="4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CA" dirty="0"/>
              <a:t>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62200" y="29308"/>
            <a:ext cx="8305800" cy="769441"/>
          </a:xfrm>
          <a:prstGeom prst="rect">
            <a:avLst/>
          </a:prstGeom>
          <a:solidFill>
            <a:srgbClr val="00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4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Peace of Christ.</a:t>
            </a:r>
            <a:endParaRPr lang="en-CA" sz="4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Like a Dove' — Luke 3:21-22 NIV (God's Holy Fire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7" b="7335"/>
          <a:stretch/>
        </p:blipFill>
        <p:spPr bwMode="auto">
          <a:xfrm>
            <a:off x="0" y="0"/>
            <a:ext cx="12192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838200"/>
            <a:ext cx="4114800" cy="1905000"/>
          </a:xfrm>
          <a:prstGeom prst="rect">
            <a:avLst/>
          </a:prstGeom>
          <a:solidFill>
            <a:srgbClr val="ADD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0" y="609600"/>
            <a:ext cx="6096000" cy="1219200"/>
          </a:xfrm>
          <a:prstGeom prst="rect">
            <a:avLst/>
          </a:prstGeom>
          <a:solidFill>
            <a:srgbClr val="9FD4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80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Sharing the Peace: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C103367979990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ustom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89627</TotalTime>
  <Words>1511</Words>
  <Application>Microsoft Office PowerPoint</Application>
  <PresentationFormat>Widescreen</PresentationFormat>
  <Paragraphs>374</Paragraphs>
  <Slides>62</Slides>
  <Notes>58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0" baseType="lpstr">
      <vt:lpstr>Algerian</vt:lpstr>
      <vt:lpstr>Arial</vt:lpstr>
      <vt:lpstr>Brush Script MT</vt:lpstr>
      <vt:lpstr>Calibri</vt:lpstr>
      <vt:lpstr>Castellar</vt:lpstr>
      <vt:lpstr>Tahoma</vt:lpstr>
      <vt:lpstr>Times New Roman</vt:lpstr>
      <vt:lpstr>TC103367979990</vt:lpstr>
      <vt:lpstr>4th Sunday of Lent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St. Paul’s  April 7th, 2013 2nd Sunday of Easter</dc:title>
  <dc:creator>Default</dc:creator>
  <cp:lastModifiedBy>User</cp:lastModifiedBy>
  <cp:revision>5417</cp:revision>
  <cp:lastPrinted>2025-03-13T13:44:53Z</cp:lastPrinted>
  <dcterms:created xsi:type="dcterms:W3CDTF">2013-04-04T17:06:11Z</dcterms:created>
  <dcterms:modified xsi:type="dcterms:W3CDTF">2025-03-28T14:16:34Z</dcterms:modified>
</cp:coreProperties>
</file>