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47" r:id="rId1"/>
    <p:sldMasterId id="2147483760" r:id="rId2"/>
    <p:sldMasterId id="2147483773" r:id="rId3"/>
    <p:sldMasterId id="2147483786" r:id="rId4"/>
  </p:sldMasterIdLst>
  <p:notesMasterIdLst>
    <p:notesMasterId r:id="rId68"/>
  </p:notesMasterIdLst>
  <p:handoutMasterIdLst>
    <p:handoutMasterId r:id="rId69"/>
  </p:handoutMasterIdLst>
  <p:sldIdLst>
    <p:sldId id="7105" r:id="rId5"/>
    <p:sldId id="7807" r:id="rId6"/>
    <p:sldId id="7515" r:id="rId7"/>
    <p:sldId id="7808" r:id="rId8"/>
    <p:sldId id="7809" r:id="rId9"/>
    <p:sldId id="7810" r:id="rId10"/>
    <p:sldId id="7811" r:id="rId11"/>
    <p:sldId id="7819" r:id="rId12"/>
    <p:sldId id="7786" r:id="rId13"/>
    <p:sldId id="7787" r:id="rId14"/>
    <p:sldId id="7788" r:id="rId15"/>
    <p:sldId id="7293" r:id="rId16"/>
    <p:sldId id="6319" r:id="rId17"/>
    <p:sldId id="7821" r:id="rId18"/>
    <p:sldId id="7822" r:id="rId19"/>
    <p:sldId id="7823" r:id="rId20"/>
    <p:sldId id="7824" r:id="rId21"/>
    <p:sldId id="7825" r:id="rId22"/>
    <p:sldId id="3843" r:id="rId23"/>
    <p:sldId id="5285" r:id="rId24"/>
    <p:sldId id="5539" r:id="rId25"/>
    <p:sldId id="7517" r:id="rId26"/>
    <p:sldId id="6843" r:id="rId27"/>
    <p:sldId id="7812" r:id="rId28"/>
    <p:sldId id="7116" r:id="rId29"/>
    <p:sldId id="7454" r:id="rId30"/>
    <p:sldId id="7826" r:id="rId31"/>
    <p:sldId id="7530" r:id="rId32"/>
    <p:sldId id="7682" r:id="rId33"/>
    <p:sldId id="7797" r:id="rId34"/>
    <p:sldId id="7747" r:id="rId35"/>
    <p:sldId id="7705" r:id="rId36"/>
    <p:sldId id="7677" r:id="rId37"/>
    <p:sldId id="7827" r:id="rId38"/>
    <p:sldId id="7774" r:id="rId39"/>
    <p:sldId id="7829" r:id="rId40"/>
    <p:sldId id="7798" r:id="rId41"/>
    <p:sldId id="7828" r:id="rId42"/>
    <p:sldId id="6387" r:id="rId43"/>
    <p:sldId id="7709" r:id="rId44"/>
    <p:sldId id="7820" r:id="rId45"/>
    <p:sldId id="7813" r:id="rId46"/>
    <p:sldId id="7814" r:id="rId47"/>
    <p:sldId id="7816" r:id="rId48"/>
    <p:sldId id="7769" r:id="rId49"/>
    <p:sldId id="7817" r:id="rId50"/>
    <p:sldId id="7818" r:id="rId51"/>
    <p:sldId id="7760" r:id="rId52"/>
    <p:sldId id="7815" r:id="rId53"/>
    <p:sldId id="7830" r:id="rId54"/>
    <p:sldId id="7831" r:id="rId55"/>
    <p:sldId id="7832" r:id="rId56"/>
    <p:sldId id="7612" r:id="rId57"/>
    <p:sldId id="7424" r:id="rId58"/>
    <p:sldId id="7613" r:id="rId59"/>
    <p:sldId id="7673" r:id="rId60"/>
    <p:sldId id="7685" r:id="rId61"/>
    <p:sldId id="7725" r:id="rId62"/>
    <p:sldId id="7833" r:id="rId63"/>
    <p:sldId id="7289" r:id="rId64"/>
    <p:sldId id="6847" r:id="rId65"/>
    <p:sldId id="7805" r:id="rId66"/>
    <p:sldId id="7834" r:id="rId67"/>
  </p:sldIdLst>
  <p:sldSz cx="12192000" cy="6858000"/>
  <p:notesSz cx="9236075" cy="6950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8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89" userDrawn="1">
          <p15:clr>
            <a:srgbClr val="A4A3A4"/>
          </p15:clr>
        </p15:guide>
        <p15:guide id="2" pos="290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C82C28"/>
    <a:srgbClr val="FBD265"/>
    <a:srgbClr val="FEB282"/>
    <a:srgbClr val="F4A255"/>
    <a:srgbClr val="FDD26E"/>
    <a:srgbClr val="000000"/>
    <a:srgbClr val="010101"/>
    <a:srgbClr val="893A29"/>
    <a:srgbClr val="1329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98" autoAdjust="0"/>
    <p:restoredTop sz="95316" autoAdjust="0"/>
  </p:normalViewPr>
  <p:slideViewPr>
    <p:cSldViewPr>
      <p:cViewPr varScale="1">
        <p:scale>
          <a:sx n="77" d="100"/>
          <a:sy n="77" d="100"/>
        </p:scale>
        <p:origin x="126" y="720"/>
      </p:cViewPr>
      <p:guideLst>
        <p:guide orient="horz" pos="2160"/>
        <p:guide pos="3888"/>
      </p:guideLst>
    </p:cSldViewPr>
  </p:slideViewPr>
  <p:outlineViewPr>
    <p:cViewPr>
      <p:scale>
        <a:sx n="33" d="100"/>
        <a:sy n="33" d="100"/>
      </p:scale>
      <p:origin x="0" y="-2714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144" y="-72"/>
      </p:cViewPr>
      <p:guideLst>
        <p:guide orient="horz" pos="2189"/>
        <p:guide pos="29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7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1640" y="0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8D5472E2-32CD-4F85-BD02-894A963F60A1}" type="datetimeFigureOut">
              <a:rPr lang="en-US" smtClean="0"/>
              <a:pPr/>
              <a:t>9/11/2025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01365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1640" y="6601365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60EB411C-7C79-4167-9BA5-FB74BAA06D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640" y="0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3A5B5722-F536-4C6D-9331-97BD1ABD3BA1}" type="datetimeFigureOut">
              <a:rPr lang="en-US" smtClean="0"/>
              <a:pPr/>
              <a:t>9/11/2025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01875" y="520700"/>
            <a:ext cx="4632325" cy="2606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608" y="3301286"/>
            <a:ext cx="7388860" cy="3127534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01365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640" y="6601365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01A43289-72DB-4DE3-88FE-0BF995509FC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305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A43289-72DB-4DE3-88FE-0BF995509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63403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6879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5978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5674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6338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4945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7664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9899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918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454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7303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9088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7761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1077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5085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0479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456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1686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2259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1985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903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6182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67445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9636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55636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10048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32220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80823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57808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71605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92068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508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07225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17505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>
                <a:solidFill>
                  <a:prstClr val="black"/>
                </a:solidFill>
              </a:rPr>
              <a:pPr/>
              <a:t>53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04816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>
                <a:solidFill>
                  <a:prstClr val="black"/>
                </a:solidFill>
              </a:rPr>
              <a:pPr/>
              <a:t>54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85951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F5A0F2-97A0-43D2-BCC4-592BB9DBF394}" type="slidenum">
              <a:rPr lang="en-CA">
                <a:solidFill>
                  <a:prstClr val="black"/>
                </a:solidFill>
              </a:rPr>
              <a:pPr/>
              <a:t>55</a:t>
            </a:fld>
            <a:endParaRPr lang="en-CA">
              <a:solidFill>
                <a:prstClr val="black"/>
              </a:solidFill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01875" y="520700"/>
            <a:ext cx="4632325" cy="2606675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Body text for hymns and prayers</a:t>
            </a:r>
          </a:p>
        </p:txBody>
      </p:sp>
    </p:spTree>
    <p:extLst>
      <p:ext uri="{BB962C8B-B14F-4D97-AF65-F5344CB8AC3E}">
        <p14:creationId xmlns:p14="http://schemas.microsoft.com/office/powerpoint/2010/main" val="424065184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589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746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08808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64513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301875" y="520700"/>
            <a:ext cx="4632325" cy="26066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3EC9F2A-0204-4F09-880A-DE9981541AF9}" type="slidenum">
              <a:rPr lang="en-CA" smtClean="0">
                <a:solidFill>
                  <a:prstClr val="black"/>
                </a:solidFill>
              </a:rPr>
              <a:pPr/>
              <a:t>60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26184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855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20821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47674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3776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243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4191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4035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2F46CD1-25C3-4A89-B41C-60200E8FC571}" type="slidenum">
              <a:rPr lang="en-CA" smtClean="0">
                <a:solidFill>
                  <a:prstClr val="black"/>
                </a:solidFill>
              </a:rPr>
              <a:pPr/>
              <a:t>19</a:t>
            </a:fld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301875" y="520700"/>
            <a:ext cx="4632325" cy="26066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CA" dirty="0"/>
              <a:t>Hymn Title Page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2667000"/>
            <a:ext cx="5486400" cy="121920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10000"/>
            <a:ext cx="5486400" cy="609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CA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238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7237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561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83600" y="685800"/>
            <a:ext cx="1676400" cy="5867400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0"/>
            <a:ext cx="4826000" cy="5867400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8980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2667000"/>
            <a:ext cx="5486400" cy="121920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10000"/>
            <a:ext cx="5486400" cy="609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CA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0204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7459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0799" y="4406901"/>
            <a:ext cx="746548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0799" y="2906713"/>
            <a:ext cx="7465484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0117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62400" y="2133600"/>
            <a:ext cx="2946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2000" y="2133600"/>
            <a:ext cx="2946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7305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8534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1535113"/>
            <a:ext cx="3860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0" y="2174875"/>
            <a:ext cx="3860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16801" y="1535113"/>
            <a:ext cx="3860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16801" y="2174875"/>
            <a:ext cx="3860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1434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6400" y="4267200"/>
            <a:ext cx="6705600" cy="838200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2642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5776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7215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78350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201" y="319087"/>
            <a:ext cx="4011084" cy="1143174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0" y="273051"/>
            <a:ext cx="5791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7201" y="1481138"/>
            <a:ext cx="4011084" cy="4614863"/>
          </a:xfrm>
        </p:spPr>
        <p:txBody>
          <a:bodyPr/>
          <a:lstStyle>
            <a:lvl1pPr marL="0" indent="0" algn="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63251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dirty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78229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4578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83600" y="685800"/>
            <a:ext cx="1676400" cy="5867400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0"/>
            <a:ext cx="4826000" cy="5867400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6603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2667000"/>
            <a:ext cx="5486400" cy="121920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10000"/>
            <a:ext cx="5486400" cy="609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CA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327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9399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0799" y="4406901"/>
            <a:ext cx="746548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0799" y="2906713"/>
            <a:ext cx="7465484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27996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62400" y="2133600"/>
            <a:ext cx="2946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2000" y="2133600"/>
            <a:ext cx="2946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6488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8534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1535113"/>
            <a:ext cx="3860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0" y="2174875"/>
            <a:ext cx="3860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16801" y="1535113"/>
            <a:ext cx="3860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16801" y="2174875"/>
            <a:ext cx="3860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759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0799" y="4406901"/>
            <a:ext cx="746548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0799" y="2906713"/>
            <a:ext cx="7465484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9899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6400" y="4267200"/>
            <a:ext cx="6705600" cy="838200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2521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75897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66586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201" y="319087"/>
            <a:ext cx="4011084" cy="1143174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0" y="273051"/>
            <a:ext cx="5791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7201" y="1481138"/>
            <a:ext cx="4011084" cy="4614863"/>
          </a:xfrm>
        </p:spPr>
        <p:txBody>
          <a:bodyPr/>
          <a:lstStyle>
            <a:lvl1pPr marL="0" indent="0" algn="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99279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dirty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41077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1885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83600" y="685800"/>
            <a:ext cx="1676400" cy="5867400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0"/>
            <a:ext cx="4826000" cy="5867400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1957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2667000"/>
            <a:ext cx="5486400" cy="121920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10000"/>
            <a:ext cx="5486400" cy="609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CA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2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8407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0799" y="4406901"/>
            <a:ext cx="746548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0799" y="2906713"/>
            <a:ext cx="7465484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5195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62400" y="2133600"/>
            <a:ext cx="2946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2000" y="2133600"/>
            <a:ext cx="2946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0228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62400" y="2133600"/>
            <a:ext cx="2946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2000" y="2133600"/>
            <a:ext cx="2946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7778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8534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1535113"/>
            <a:ext cx="3860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0" y="2174875"/>
            <a:ext cx="3860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16801" y="1535113"/>
            <a:ext cx="3860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16801" y="2174875"/>
            <a:ext cx="3860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5575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6400" y="4267200"/>
            <a:ext cx="6705600" cy="838200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2895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06602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46463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201" y="319087"/>
            <a:ext cx="4011084" cy="1143174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0" y="273051"/>
            <a:ext cx="5791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7201" y="1481138"/>
            <a:ext cx="4011084" cy="4614863"/>
          </a:xfrm>
        </p:spPr>
        <p:txBody>
          <a:bodyPr/>
          <a:lstStyle>
            <a:lvl1pPr marL="0" indent="0" algn="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70366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dirty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56558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657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83600" y="685800"/>
            <a:ext cx="1676400" cy="5867400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0"/>
            <a:ext cx="4826000" cy="5867400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821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8534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1535113"/>
            <a:ext cx="3860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0" y="2174875"/>
            <a:ext cx="3860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16801" y="1535113"/>
            <a:ext cx="3860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16801" y="2174875"/>
            <a:ext cx="3860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435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6400" y="4267200"/>
            <a:ext cx="6705600" cy="838200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166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5120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9949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201" y="319087"/>
            <a:ext cx="4011084" cy="1143174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0" y="273051"/>
            <a:ext cx="5791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7201" y="1481138"/>
            <a:ext cx="4011084" cy="4614863"/>
          </a:xfrm>
        </p:spPr>
        <p:txBody>
          <a:bodyPr/>
          <a:lstStyle>
            <a:lvl1pPr marL="0" indent="0" algn="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7436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2653E">
                <a:lumMod val="99000"/>
              </a:srgbClr>
            </a:gs>
            <a:gs pos="48000">
              <a:srgbClr val="EF7C1D"/>
            </a:gs>
            <a:gs pos="100000">
              <a:srgbClr val="F1A43D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54400" y="685800"/>
            <a:ext cx="670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Your Topic Goes Here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2400" y="2133600"/>
            <a:ext cx="6096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Your Subtopics Go Here</a:t>
            </a:r>
          </a:p>
        </p:txBody>
      </p:sp>
    </p:spTree>
    <p:extLst>
      <p:ext uri="{BB962C8B-B14F-4D97-AF65-F5344CB8AC3E}">
        <p14:creationId xmlns:p14="http://schemas.microsoft.com/office/powerpoint/2010/main" val="3345410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2653E">
                <a:lumMod val="99000"/>
              </a:srgbClr>
            </a:gs>
            <a:gs pos="48000">
              <a:srgbClr val="EF7C1D"/>
            </a:gs>
            <a:gs pos="100000">
              <a:srgbClr val="F1A43D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54400" y="685800"/>
            <a:ext cx="670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Your Topic Goes Here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2400" y="2133600"/>
            <a:ext cx="6096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Your Subtopics Go Here</a:t>
            </a:r>
          </a:p>
        </p:txBody>
      </p:sp>
    </p:spTree>
    <p:extLst>
      <p:ext uri="{BB962C8B-B14F-4D97-AF65-F5344CB8AC3E}">
        <p14:creationId xmlns:p14="http://schemas.microsoft.com/office/powerpoint/2010/main" val="785642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2653E">
                <a:lumMod val="99000"/>
              </a:srgbClr>
            </a:gs>
            <a:gs pos="48000">
              <a:srgbClr val="EF7C1D"/>
            </a:gs>
            <a:gs pos="100000">
              <a:srgbClr val="F1A43D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54400" y="685800"/>
            <a:ext cx="670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Your Topic Goes Here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2400" y="2133600"/>
            <a:ext cx="6096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Your Subtopics Go Here</a:t>
            </a:r>
          </a:p>
        </p:txBody>
      </p:sp>
    </p:spTree>
    <p:extLst>
      <p:ext uri="{BB962C8B-B14F-4D97-AF65-F5344CB8AC3E}">
        <p14:creationId xmlns:p14="http://schemas.microsoft.com/office/powerpoint/2010/main" val="4148577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2653E">
                <a:lumMod val="99000"/>
              </a:srgbClr>
            </a:gs>
            <a:gs pos="48000">
              <a:srgbClr val="EF7C1D"/>
            </a:gs>
            <a:gs pos="100000">
              <a:srgbClr val="F1A43D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54400" y="685800"/>
            <a:ext cx="670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Your Topic Goes Here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2400" y="2133600"/>
            <a:ext cx="6096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Your Subtopics Go Here</a:t>
            </a:r>
          </a:p>
        </p:txBody>
      </p:sp>
    </p:spTree>
    <p:extLst>
      <p:ext uri="{BB962C8B-B14F-4D97-AF65-F5344CB8AC3E}">
        <p14:creationId xmlns:p14="http://schemas.microsoft.com/office/powerpoint/2010/main" val="2168841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1722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WELCOME</a:t>
            </a:r>
          </a:p>
          <a:p>
            <a:pPr algn="ctr"/>
            <a:r>
              <a:rPr lang="en-US" sz="5400" b="1" dirty="0" smtClean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PLEASE PLACE YOUR BACKPACKS, LUNCHBAG, WORK BAG, WHATEVER YOU BROUGHT FOR BLESSING AROUND THE COMMUNION TABLE BEFORE THE START OF THE SERVICE.</a:t>
            </a:r>
          </a:p>
          <a:p>
            <a:pPr algn="ctr"/>
            <a:r>
              <a:rPr lang="en-US" sz="5400" b="1" dirty="0" smtClean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THANK YOU.</a:t>
            </a:r>
            <a:endParaRPr lang="en-US" sz="5400" b="1" dirty="0">
              <a:ln>
                <a:solidFill>
                  <a:srgbClr val="002060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09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12192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i="1" dirty="0" smtClean="0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Sign up now for fun in the future!</a:t>
            </a:r>
          </a:p>
          <a:p>
            <a:pPr algn="ctr"/>
            <a:r>
              <a:rPr lang="en-US" sz="8000" i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Church Buddies returns!!</a:t>
            </a:r>
          </a:p>
          <a:p>
            <a:pPr algn="ctr"/>
            <a:r>
              <a:rPr lang="en-US" sz="7200" i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Sign up on the white board.</a:t>
            </a:r>
            <a:endParaRPr lang="en-US" sz="7200" i="1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821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12192000" cy="7355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i="1" dirty="0" smtClean="0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Bible study</a:t>
            </a:r>
          </a:p>
          <a:p>
            <a:pPr algn="ctr"/>
            <a:r>
              <a:rPr lang="en-US" sz="8000" i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Bible study sessions will begin on September 24</a:t>
            </a:r>
            <a:r>
              <a:rPr lang="en-US" sz="8000" i="1" baseline="300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US" sz="8000" i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and continue the last Wednesday of each month. 6:30 drop in.</a:t>
            </a:r>
          </a:p>
          <a:p>
            <a:pPr algn="ctr"/>
            <a:endParaRPr lang="en-US" sz="7200" i="1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80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2458" y="27039"/>
            <a:ext cx="12192000" cy="4525963"/>
          </a:xfrm>
        </p:spPr>
        <p:txBody>
          <a:bodyPr/>
          <a:lstStyle/>
          <a:p>
            <a:pPr marL="0" indent="0" algn="ctr">
              <a:buNone/>
            </a:pPr>
            <a:endParaRPr lang="en-US" sz="8000" dirty="0" smtClean="0">
              <a:latin typeface="Algerian" panose="04020705040A020607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US" sz="8000" dirty="0" smtClean="0">
                <a:solidFill>
                  <a:schemeClr val="tx1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Good News!</a:t>
            </a:r>
            <a:endParaRPr lang="en-US" sz="8000" dirty="0">
              <a:solidFill>
                <a:schemeClr val="tx1"/>
              </a:solidFill>
              <a:latin typeface="Algerian" panose="04020705040A020607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US" sz="40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04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2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00400" y="152400"/>
            <a:ext cx="8839200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Prelude:</a:t>
            </a:r>
          </a:p>
          <a:p>
            <a:pPr algn="ctr"/>
            <a:r>
              <a:rPr lang="en-US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Congregational</a:t>
            </a:r>
          </a:p>
          <a:p>
            <a:pPr algn="ctr"/>
            <a:r>
              <a:rPr lang="en-US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Sing-a-long:</a:t>
            </a:r>
          </a:p>
          <a:p>
            <a:pPr algn="ctr"/>
            <a:r>
              <a:rPr lang="en-US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Happy </a:t>
            </a:r>
            <a:r>
              <a:rPr lang="en-US" sz="60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Your Faith</a:t>
            </a:r>
            <a:endParaRPr lang="en-US" sz="6000" b="1" dirty="0" smtClean="0">
              <a:solidFill>
                <a:srgbClr val="86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CA" sz="1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Paul </a:t>
            </a:r>
            <a:r>
              <a:rPr lang="en-CA" sz="10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Baloche</a:t>
            </a:r>
            <a:r>
              <a:rPr lang="en-CA" sz="1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CCLI </a:t>
            </a:r>
          </a:p>
        </p:txBody>
      </p:sp>
    </p:spTree>
    <p:extLst>
      <p:ext uri="{BB962C8B-B14F-4D97-AF65-F5344CB8AC3E}">
        <p14:creationId xmlns:p14="http://schemas.microsoft.com/office/powerpoint/2010/main" val="418344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you’re happy and you know it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clap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hands XX                                                                                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If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you’re happy and you know it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clap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hands XX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If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you’re happy and you know it,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then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faith will surely show it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If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you’re happy and you know it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clap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hands. XX </a:t>
            </a:r>
          </a:p>
        </p:txBody>
      </p:sp>
    </p:spTree>
    <p:extLst>
      <p:ext uri="{BB962C8B-B14F-4D97-AF65-F5344CB8AC3E}">
        <p14:creationId xmlns:p14="http://schemas.microsoft.com/office/powerpoint/2010/main" val="402474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you’re happy and you know it,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stomp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feet XX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If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you’re happy and you know it,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stomp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feet XX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79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If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you’re happy and you know it,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then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faith will surely show it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If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you’re happy and you know it,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	stomp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feet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XX,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clap your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hands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 XX</a:t>
            </a:r>
          </a:p>
        </p:txBody>
      </p:sp>
    </p:spTree>
    <p:extLst>
      <p:ext uri="{BB962C8B-B14F-4D97-AF65-F5344CB8AC3E}">
        <p14:creationId xmlns:p14="http://schemas.microsoft.com/office/powerpoint/2010/main" val="256007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If you’re happy and you know it,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praise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Lord (A-men!)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If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you’re happy and you know it,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praise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Lord (A-men!)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82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If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you’re happy and you know it,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then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faith will surely show it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If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you’re happy and you know it,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praise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Lord (A-men!) 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And stomp your feet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XX,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clap your hands!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XX   *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60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4303455"/>
            <a:ext cx="51287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Response:</a:t>
            </a:r>
            <a:r>
              <a:rPr lang="en-CA" sz="5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r>
              <a:rPr lang="en-CA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also with you.</a:t>
            </a:r>
            <a:endParaRPr lang="en-CA" sz="4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CA" dirty="0"/>
              <a:t>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62200" y="29308"/>
            <a:ext cx="8305800" cy="769441"/>
          </a:xfrm>
          <a:prstGeom prst="rect">
            <a:avLst/>
          </a:prstGeom>
          <a:solidFill>
            <a:srgbClr val="0033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4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Peace of Christ.</a:t>
            </a:r>
            <a:endParaRPr lang="en-CA" sz="4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Like a Dove' — Luke 3:21-22 NIV (God's Holy Fire)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7" b="7335"/>
          <a:stretch/>
        </p:blipFill>
        <p:spPr bwMode="auto">
          <a:xfrm>
            <a:off x="0" y="0"/>
            <a:ext cx="12192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838200"/>
            <a:ext cx="4114800" cy="1905000"/>
          </a:xfrm>
          <a:prstGeom prst="rect">
            <a:avLst/>
          </a:prstGeom>
          <a:solidFill>
            <a:srgbClr val="ADD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24938" y="3048000"/>
            <a:ext cx="6096000" cy="1219200"/>
          </a:xfrm>
          <a:prstGeom prst="rect">
            <a:avLst/>
          </a:prstGeom>
          <a:solidFill>
            <a:srgbClr val="9FD4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8000" dirty="0" smtClean="0">
                <a:solidFill>
                  <a:schemeClr val="accent1">
                    <a:lumMod val="50000"/>
                  </a:schemeClr>
                </a:solidFill>
                <a:latin typeface="Brush Script MT" panose="03060802040406070304" pitchFamily="66" charset="0"/>
              </a:rPr>
              <a:t>Sharing the Peace:</a:t>
            </a:r>
          </a:p>
          <a:p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One: May the peace of Christ be with you.</a:t>
            </a:r>
          </a:p>
          <a:p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Response: and also with you</a:t>
            </a:r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.</a:t>
            </a:r>
            <a:endParaRPr lang="en-CA" sz="4800" dirty="0" smtClean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" t="-110" r="-81" b="-110"/>
          <a:stretch>
            <a:fillRect/>
          </a:stretch>
        </p:blipFill>
        <p:spPr bwMode="auto">
          <a:xfrm>
            <a:off x="0" y="4540250"/>
            <a:ext cx="3341687" cy="23177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" t="-110" r="-81" b="-110"/>
          <a:stretch>
            <a:fillRect/>
          </a:stretch>
        </p:blipFill>
        <p:spPr bwMode="auto">
          <a:xfrm>
            <a:off x="8844771" y="4540250"/>
            <a:ext cx="3341687" cy="23177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0" y="11722"/>
            <a:ext cx="9144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5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5400" b="1" dirty="0" smtClean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St</a:t>
            </a:r>
            <a:r>
              <a:rPr lang="en-US" sz="5400" b="1" dirty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. Paul’s United Church</a:t>
            </a:r>
            <a:br>
              <a:rPr lang="en-US" sz="5400" b="1" dirty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5400" b="1" dirty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Sussex, NB</a:t>
            </a:r>
          </a:p>
          <a:p>
            <a:pPr algn="ctr"/>
            <a:r>
              <a:rPr lang="en-US" sz="5400" b="1" dirty="0" smtClean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September </a:t>
            </a:r>
            <a:r>
              <a:rPr lang="en-US" sz="5400" b="1" dirty="0" smtClean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14</a:t>
            </a:r>
            <a:r>
              <a:rPr lang="en-US" sz="5400" b="1" baseline="300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th</a:t>
            </a:r>
            <a:r>
              <a:rPr lang="en-US" sz="5400" b="1" dirty="0" smtClean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, 2025</a:t>
            </a:r>
            <a:endParaRPr lang="en-US" sz="5400" b="1" dirty="0">
              <a:ln>
                <a:solidFill>
                  <a:srgbClr val="002060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5400" b="1" dirty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5400" b="1" dirty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5400" b="1" dirty="0" smtClean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en-US" sz="5400" b="1" baseline="300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st</a:t>
            </a:r>
            <a:r>
              <a:rPr lang="en-US" sz="5400" b="1" dirty="0" smtClean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Sunday </a:t>
            </a:r>
            <a:endParaRPr lang="en-US" sz="5400" b="1" dirty="0" smtClean="0">
              <a:ln>
                <a:solidFill>
                  <a:srgbClr val="002060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5400" b="1" dirty="0" smtClean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of Creation Time</a:t>
            </a:r>
          </a:p>
          <a:p>
            <a:pPr algn="ctr"/>
            <a:r>
              <a:rPr lang="en-US" sz="5400" b="1" dirty="0" smtClean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In Pentecost</a:t>
            </a:r>
            <a:endParaRPr lang="en-US" sz="5400" b="1" dirty="0">
              <a:ln>
                <a:solidFill>
                  <a:srgbClr val="002060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35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Wabanaki Confederacy – Canadian History Ehx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41"/>
          <a:stretch/>
        </p:blipFill>
        <p:spPr bwMode="auto">
          <a:xfrm>
            <a:off x="1104900" y="1447800"/>
            <a:ext cx="9982199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62000" y="152400"/>
            <a:ext cx="10668000" cy="838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Acknowledging the </a:t>
            </a: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Territories</a:t>
            </a:r>
          </a:p>
        </p:txBody>
      </p:sp>
    </p:spTree>
    <p:extLst>
      <p:ext uri="{BB962C8B-B14F-4D97-AF65-F5344CB8AC3E}">
        <p14:creationId xmlns:p14="http://schemas.microsoft.com/office/powerpoint/2010/main" val="72801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 descr="candle light 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71628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2057400"/>
            <a:ext cx="9357049" cy="4969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en-CA" sz="4400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CA" sz="4400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4000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4000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4800" i="1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3200" i="1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3200" i="1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3200" i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121920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CA" sz="6000" b="1" dirty="0">
                <a:solidFill>
                  <a:srgbClr val="00B0F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Lighting of the </a:t>
            </a:r>
            <a:r>
              <a:rPr lang="en-CA" sz="6000" b="1" dirty="0" smtClean="0">
                <a:solidFill>
                  <a:srgbClr val="00B0F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Christ </a:t>
            </a:r>
            <a:r>
              <a:rPr lang="en-CA" sz="6000" b="1" dirty="0">
                <a:solidFill>
                  <a:srgbClr val="00B0F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Candle</a:t>
            </a:r>
          </a:p>
          <a:p>
            <a:pPr algn="ctr">
              <a:defRPr/>
            </a:pPr>
            <a:endParaRPr lang="en-CA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endParaRPr lang="en-CA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2800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4000" i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ctr"/>
            <a:endParaRPr lang="en-US" sz="4000" i="1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4000" i="1" dirty="0" smtClean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4000" i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“In the same way, I tell you, there is rejoicing in the presence of the angels of God over one sinner who repents.” </a:t>
            </a:r>
            <a:r>
              <a:rPr lang="en-US" sz="4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Jesus from Luke 15</a:t>
            </a:r>
            <a:endParaRPr lang="en-US" sz="4000" dirty="0" smtClean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30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60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Call to Worship:</a:t>
            </a:r>
            <a:r>
              <a:rPr lang="en-US" sz="6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60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One: Today we gather to worship our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God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  <a:p>
            <a:pPr>
              <a:buNone/>
            </a:pP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Let us worship our Creator,</a:t>
            </a:r>
          </a:p>
          <a:p>
            <a:pPr>
              <a:buNone/>
            </a:pP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One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The God who connects us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all:</a:t>
            </a:r>
          </a:p>
          <a:p>
            <a:pPr>
              <a:buNone/>
            </a:pP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different 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peoples, different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lives,</a:t>
            </a:r>
          </a:p>
          <a:p>
            <a:pPr>
              <a:buNone/>
            </a:pP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different 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histories. Let us worship God.</a:t>
            </a:r>
          </a:p>
          <a:p>
            <a:pPr>
              <a:buNone/>
            </a:pP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1808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All: We give you thanks for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diverse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creation, and the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love and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respect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evident in this church.</a:t>
            </a:r>
          </a:p>
          <a:p>
            <a:pPr>
              <a:buNone/>
            </a:pP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One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We will give thanks to the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Lord</a:t>
            </a:r>
          </a:p>
          <a:p>
            <a:pPr>
              <a:buNone/>
            </a:pP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 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whole heart; we will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tell 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</a:t>
            </a:r>
          </a:p>
          <a:p>
            <a:pPr>
              <a:buNone/>
            </a:pP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God’s 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wonderful deeds.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411620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All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We will be glad and exult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we will sing praise to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name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O Most High.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Let us praise God.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All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Amen.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356667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6" y="0"/>
            <a:ext cx="12192000" cy="682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86200" y="0"/>
            <a:ext cx="8305800" cy="2100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i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Hymn: </a:t>
            </a:r>
            <a:r>
              <a:rPr lang="en-US" sz="6000" b="1" i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MV #</a:t>
            </a:r>
            <a:r>
              <a:rPr lang="en-US" sz="6000" b="1" i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122</a:t>
            </a:r>
          </a:p>
          <a:p>
            <a:pPr algn="ctr"/>
            <a:r>
              <a:rPr lang="en-US" sz="6000" b="1" i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</a:t>
            </a:r>
            <a:r>
              <a:rPr lang="en-US" sz="6000" b="1" i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the Day</a:t>
            </a:r>
            <a:endParaRPr lang="en-US" sz="6000" b="1" i="1" dirty="0" smtClean="0">
              <a:solidFill>
                <a:srgbClr val="86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105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Words &amp; Music: Bruce Harding 2003 reprinted under </a:t>
            </a:r>
            <a:r>
              <a:rPr lang="en-US" sz="105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OneLicense</a:t>
            </a:r>
            <a:r>
              <a:rPr lang="en-US" sz="105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A-725110</a:t>
            </a:r>
          </a:p>
        </p:txBody>
      </p:sp>
    </p:spTree>
    <p:extLst>
      <p:ext uri="{BB962C8B-B14F-4D97-AF65-F5344CB8AC3E}">
        <p14:creationId xmlns:p14="http://schemas.microsoft.com/office/powerpoint/2010/main" val="39866632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is the day that God has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made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 rejoice and be glad!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This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the day that God has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made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 rejoice and be glad!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51761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Singing </a:t>
            </a:r>
            <a:r>
              <a:rPr lang="en-US" sz="5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hallelu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singing </a:t>
            </a:r>
            <a:r>
              <a:rPr lang="en-US" sz="5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hallelu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Singing </a:t>
            </a:r>
            <a:r>
              <a:rPr lang="en-US" sz="5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hallelu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 rejoice and be glad!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Singing </a:t>
            </a:r>
            <a:r>
              <a:rPr lang="en-US" sz="5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hallelu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singing </a:t>
            </a:r>
            <a:r>
              <a:rPr lang="en-US" sz="5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hallelu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Singing </a:t>
            </a:r>
            <a:r>
              <a:rPr lang="en-US" sz="5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hallelu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 rejoice and be glad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 </a:t>
            </a:r>
            <a:r>
              <a:rPr lang="en-US" sz="5400" b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49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"/>
            <a:ext cx="12192000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6000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Gathering Prayer</a:t>
            </a:r>
            <a:endParaRPr lang="en-US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Storytelling God, we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have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gathered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this space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celebrate your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love in our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lives.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come to find ways to have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faith stories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merge with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stories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your people over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centuries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3211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are the source of wisdom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seek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your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mercy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eases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troubles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that stir our hearts,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praise you for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stories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have the power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challenge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change us.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Draw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near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us as we draw near to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day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5068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12192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8000" i="1" dirty="0" smtClean="0">
              <a:solidFill>
                <a:schemeClr val="bg1"/>
              </a:solidFill>
              <a:latin typeface="Algerian" panose="04020705040A020607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8000" i="1" dirty="0" smtClean="0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Welcome</a:t>
            </a:r>
            <a:r>
              <a:rPr lang="en-US" sz="8000" i="1" dirty="0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  <a:p>
            <a:pPr algn="ctr"/>
            <a:r>
              <a:rPr lang="en-US" sz="8000" i="1" dirty="0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We’re so glad you could join us</a:t>
            </a:r>
          </a:p>
        </p:txBody>
      </p:sp>
    </p:spTree>
    <p:extLst>
      <p:ext uri="{BB962C8B-B14F-4D97-AF65-F5344CB8AC3E}">
        <p14:creationId xmlns:p14="http://schemas.microsoft.com/office/powerpoint/2010/main" val="369305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Tell us the stories that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change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lives, through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grace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Jesus Christ and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power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the Holy Spirit. </a:t>
            </a:r>
          </a:p>
          <a:p>
            <a:pPr>
              <a:buNone/>
            </a:pPr>
            <a:endParaRPr lang="en-US" sz="5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02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14500" y="3934690"/>
            <a:ext cx="8915400" cy="2800767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solidFill>
                  <a:srgbClr val="C82C2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oadway" panose="04040905080B02020502" pitchFamily="82" charset="0"/>
                <a:cs typeface="Arial" panose="020B0604020202020204" pitchFamily="34" charset="0"/>
              </a:rPr>
              <a:t> </a:t>
            </a:r>
            <a:r>
              <a:rPr lang="en-US" sz="88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  <a:cs typeface="Arial" panose="020B0604020202020204" pitchFamily="34" charset="0"/>
              </a:rPr>
              <a:t>A FRIENDLY WELCOME</a:t>
            </a:r>
            <a:endParaRPr lang="en-CA" sz="8800" b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ooper Black" panose="0208090404030B0204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52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19599" y="28575"/>
            <a:ext cx="7762875" cy="303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Hymn:</a:t>
            </a:r>
          </a:p>
          <a:p>
            <a:pPr algn="ctr"/>
            <a:r>
              <a:rPr lang="en-US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MV #183 Shout Out Your Love </a:t>
            </a:r>
            <a:endParaRPr lang="en-US" sz="6000" b="1" dirty="0" smtClean="0">
              <a:solidFill>
                <a:srgbClr val="86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1100" dirty="0" smtClean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Words </a:t>
            </a:r>
            <a:r>
              <a:rPr lang="en-US" sz="1100" dirty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Music: Bruce Harding reprinted under </a:t>
            </a:r>
            <a:r>
              <a:rPr lang="en-US" sz="1100" dirty="0" err="1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OneLicense</a:t>
            </a:r>
            <a:r>
              <a:rPr lang="en-US" sz="1100" dirty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A-725110</a:t>
            </a:r>
            <a:endParaRPr lang="en-US" sz="1100" dirty="0" smtClean="0">
              <a:solidFill>
                <a:srgbClr val="99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3246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I’m </a:t>
            </a:r>
            <a:r>
              <a:rPr lang="en-US" sz="5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gonna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shout, shout,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Shout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 my love for Jesus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for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Jesus!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I’m </a:t>
            </a:r>
            <a:r>
              <a:rPr lang="en-US" sz="5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gonna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shout, shout,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Shout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 my love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for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God’s most holy child!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98873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For whatever I might do today,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At home, at school,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at work, at play,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I’ve Jesus’ love deep down inside 	of me!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65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I’m </a:t>
            </a:r>
            <a:r>
              <a:rPr lang="en-US" sz="5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gonna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raise, raise,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Raise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 my hands for Jesus, </a:t>
            </a:r>
            <a:endParaRPr lang="en-US" sz="5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Jesus!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I’m </a:t>
            </a:r>
            <a:r>
              <a:rPr lang="en-US" sz="5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gonna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raise, raise,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Raise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 my hands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for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God’s most holy child!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08058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For whatever I might do today,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At home, at school,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at work, at play,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I’ve Jesus’ love deep down inside 	of me!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49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I’m </a:t>
            </a:r>
            <a:r>
              <a:rPr lang="en-US" sz="5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gonna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dance, dance,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dance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around for Jesus, </a:t>
            </a:r>
            <a:endParaRPr lang="en-US" sz="5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Jesus!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I’m </a:t>
            </a:r>
            <a:r>
              <a:rPr lang="en-US" sz="5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gonna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dance, dance,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dance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around for God’s most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holy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child!</a:t>
            </a:r>
          </a:p>
        </p:txBody>
      </p:sp>
    </p:spTree>
    <p:extLst>
      <p:ext uri="{BB962C8B-B14F-4D97-AF65-F5344CB8AC3E}">
        <p14:creationId xmlns:p14="http://schemas.microsoft.com/office/powerpoint/2010/main" val="275642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For whatever I might do today,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At home, at school,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at work, at play,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I’ve Jesus’ love deep down inside 	of me!		*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89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llumination Images, Stock Photos &amp; Vectors | Shutte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33"/>
          <a:stretch/>
        </p:blipFill>
        <p:spPr bwMode="auto">
          <a:xfrm>
            <a:off x="0" y="-8652"/>
            <a:ext cx="12192000" cy="686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24100" y="4800600"/>
            <a:ext cx="7543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C000"/>
                </a:solidFill>
              </a:rPr>
              <a:t>Prayer for </a:t>
            </a:r>
            <a:r>
              <a:rPr lang="en-US" sz="5400" b="1" dirty="0" smtClean="0">
                <a:solidFill>
                  <a:srgbClr val="FFC000"/>
                </a:solidFill>
              </a:rPr>
              <a:t>Illumination</a:t>
            </a:r>
          </a:p>
        </p:txBody>
      </p:sp>
    </p:spTree>
    <p:extLst>
      <p:ext uri="{BB962C8B-B14F-4D97-AF65-F5344CB8AC3E}">
        <p14:creationId xmlns:p14="http://schemas.microsoft.com/office/powerpoint/2010/main" val="149868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12192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i="1" dirty="0" smtClean="0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What are they doing?</a:t>
            </a:r>
          </a:p>
          <a:p>
            <a:pPr algn="ctr"/>
            <a:r>
              <a:rPr lang="en-US" sz="7200" i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Minutes of the board meetings are posted on the bulletin board by the sanctuary doors</a:t>
            </a:r>
          </a:p>
          <a:p>
            <a:pPr algn="ctr"/>
            <a:r>
              <a:rPr lang="en-US" sz="7200" i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or see a board member for a copy.</a:t>
            </a:r>
            <a:endParaRPr lang="en-US" sz="11500" i="1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34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arables of the Lost Sheep and Lost Coin | NeverThirs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"/>
            <a:ext cx="10706100" cy="687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2057400"/>
            <a:ext cx="12192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Luke 15: </a:t>
            </a:r>
            <a:r>
              <a:rPr lang="en-US" sz="7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1-10</a:t>
            </a:r>
            <a:endParaRPr lang="de-DE" sz="72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90122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267200" y="152400"/>
            <a:ext cx="7620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i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Ministry of Music</a:t>
            </a:r>
            <a:r>
              <a:rPr lang="en-US" sz="6000" b="1" i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ctr"/>
            <a:r>
              <a:rPr lang="en-US" sz="6000" b="1" i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 </a:t>
            </a:r>
            <a:r>
              <a:rPr lang="en-US" sz="6000" b="1" i="1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Wonders</a:t>
            </a:r>
            <a:endParaRPr lang="en-US" sz="6000" b="1" i="1" dirty="0" smtClean="0">
              <a:solidFill>
                <a:srgbClr val="86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7558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flections on lost and found: parables from Luke 15 (lost sheep &amp; coin) –  Jackson Community Church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5" t="5334" r="4227" b="5939"/>
          <a:stretch/>
        </p:blipFill>
        <p:spPr bwMode="auto">
          <a:xfrm>
            <a:off x="1295400" y="-50205"/>
            <a:ext cx="9829800" cy="6908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" y="4549676"/>
            <a:ext cx="121920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Lost sheep and found blessings</a:t>
            </a:r>
            <a:endParaRPr lang="de-DE" sz="72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14655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7663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6000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Blessing of the Backpacks</a:t>
            </a:r>
            <a:endParaRPr lang="en-US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One: Today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we have before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us…</a:t>
            </a:r>
          </a:p>
          <a:p>
            <a:pPr>
              <a:buNone/>
            </a:pP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Whose 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backpacks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these? </a:t>
            </a:r>
            <a:r>
              <a:rPr lang="en-US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3600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Everyone who </a:t>
            </a:r>
            <a:r>
              <a:rPr lang="en-US" sz="36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brought a bag call </a:t>
            </a:r>
            <a:r>
              <a:rPr lang="en-US" sz="3600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 their name)</a:t>
            </a:r>
            <a:endParaRPr lang="en-US" sz="5400" b="1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One: Will you fill the backpacks and</a:t>
            </a:r>
          </a:p>
          <a:p>
            <a:pPr>
              <a:buNone/>
            </a:pP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 bags of these people with your</a:t>
            </a:r>
          </a:p>
          <a:p>
            <a:pPr>
              <a:buNone/>
            </a:pP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love, prayers, and support?</a:t>
            </a:r>
          </a:p>
          <a:p>
            <a:pPr>
              <a:buNone/>
            </a:pP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All: We will. </a:t>
            </a:r>
          </a:p>
          <a:p>
            <a:pPr algn="ctr">
              <a:buNone/>
            </a:pPr>
            <a:endParaRPr lang="en-US" sz="5400" b="1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62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7755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60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Litany of Blessing</a:t>
            </a:r>
            <a:r>
              <a:rPr lang="en-US" sz="6000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>
              <a:buNone/>
            </a:pPr>
            <a:r>
              <a:rPr lang="en-US" sz="6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One: When I am ready to go,</a:t>
            </a:r>
          </a:p>
          <a:p>
            <a:pPr>
              <a:buNone/>
            </a:pP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I know you are with me, God.</a:t>
            </a:r>
          </a:p>
          <a:p>
            <a:pPr>
              <a:buNone/>
            </a:pP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One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When I am not sure about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anything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I know you are with me, God.</a:t>
            </a:r>
          </a:p>
          <a:p>
            <a:pPr>
              <a:buNone/>
            </a:pP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One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When I am scared,</a:t>
            </a:r>
          </a:p>
          <a:p>
            <a:pPr>
              <a:buNone/>
            </a:pP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I know you are with me, God.</a:t>
            </a:r>
          </a:p>
          <a:p>
            <a:pPr>
              <a:buNone/>
            </a:pP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en-US" sz="5400" b="1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63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One: When I am embarrassed,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All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I know you are with me, God.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When I am delighted,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All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I know you are with me, God.</a:t>
            </a:r>
          </a:p>
          <a:p>
            <a:pPr>
              <a:buNone/>
            </a:pP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One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When I am trying something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new,</a:t>
            </a:r>
            <a:endParaRPr lang="en-US" sz="5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All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I know you are with me, God.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4415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Allow my work to be a gift to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you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All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God, I trust in you. </a:t>
            </a:r>
          </a:p>
          <a:p>
            <a:pPr>
              <a:buNone/>
            </a:pP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One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Allow me to find my rest in you,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All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God, I trust in you.</a:t>
            </a:r>
          </a:p>
          <a:p>
            <a:pPr>
              <a:buNone/>
            </a:pP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One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Allow me to know that you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</a:t>
            </a:r>
          </a:p>
          <a:p>
            <a:pPr>
              <a:buNone/>
            </a:pP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always 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hear me,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All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God, I trust in you.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53855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Allow me to feel your love in all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my 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moments,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All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God, I trust in you.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Allow me to know that my life is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a 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gift,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All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God, I trust in you.</a:t>
            </a:r>
          </a:p>
          <a:p>
            <a:pPr>
              <a:buNone/>
            </a:pP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One: Let 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 pray. O God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,… Let 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54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people say  </a:t>
            </a:r>
            <a:r>
              <a:rPr lang="en-US" sz="5400" b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Amen!”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99586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19599" y="28575"/>
            <a:ext cx="7762875" cy="303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Hymn: </a:t>
            </a:r>
            <a:r>
              <a:rPr lang="en-US" sz="60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TLUS #6 God Lights A Lamp </a:t>
            </a:r>
            <a:r>
              <a:rPr lang="en-US" sz="6000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2x</a:t>
            </a:r>
          </a:p>
          <a:p>
            <a:pPr algn="ctr"/>
            <a:r>
              <a:rPr lang="en-US" sz="1100" dirty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Words: Katie </a:t>
            </a:r>
            <a:r>
              <a:rPr lang="en-US" sz="1100" dirty="0" err="1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Grabe</a:t>
            </a:r>
            <a:r>
              <a:rPr lang="en-US" sz="1100" dirty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2024 Music: </a:t>
            </a:r>
            <a:r>
              <a:rPr lang="en-US" sz="1100" dirty="0" err="1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Anneli</a:t>
            </a:r>
            <a:r>
              <a:rPr lang="en-US" sz="1100" dirty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00" dirty="0" err="1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Loepp</a:t>
            </a:r>
            <a:r>
              <a:rPr lang="en-US" sz="1100" dirty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Thiessen 2020. reprinted under </a:t>
            </a:r>
            <a:r>
              <a:rPr lang="en-US" sz="1100" dirty="0" err="1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OneLicense</a:t>
            </a:r>
            <a:r>
              <a:rPr lang="en-US" sz="1100" dirty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A-725110</a:t>
            </a:r>
            <a:endParaRPr lang="en-US" sz="1100" dirty="0" smtClean="0">
              <a:solidFill>
                <a:srgbClr val="99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4940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 lights a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lamp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she searches everywhere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For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hidden, lonely heart.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God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lights a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lamp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she searches everywhere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When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she finds you, oh she sings;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48005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12192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i="1" dirty="0" smtClean="0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What are they doing?</a:t>
            </a:r>
          </a:p>
          <a:p>
            <a:pPr algn="ctr"/>
            <a:r>
              <a:rPr lang="en-US" sz="7200" i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Paving!!!</a:t>
            </a:r>
          </a:p>
          <a:p>
            <a:pPr algn="ctr"/>
            <a:r>
              <a:rPr lang="en-US" sz="7200" i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The parking lot will be paved this week so look forward to a proper parking space next Sunday.</a:t>
            </a:r>
            <a:endParaRPr lang="en-US" sz="11500" i="1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7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“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have found my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treasure,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my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precious silver coin.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have found my love!”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Even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an-gels will hear the news: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What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once was lost is found.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7834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 lights a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lamp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she searches everywhere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For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hidden, lonely heart.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God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lights a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lamp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she searches everywhere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When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she finds you, oh she sings;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163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“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have found my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treasure,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my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precious silver coin.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have found my love!”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Even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an-gels will hear the news: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What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once was lost is found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	*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83406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rayers of the People — November 24, 2013 | New Beginnings Lutheran Chur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6" y="0"/>
            <a:ext cx="122058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457200"/>
            <a:ext cx="8001000" cy="6400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5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Prayers </a:t>
            </a:r>
            <a:r>
              <a:rPr lang="en-US" sz="5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of</a:t>
            </a:r>
          </a:p>
          <a:p>
            <a:pPr marL="0" indent="0" algn="ctr">
              <a:buNone/>
            </a:pPr>
            <a:r>
              <a:rPr lang="en-US" sz="5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lang="en-US" sz="5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People</a:t>
            </a:r>
            <a:endParaRPr lang="en-US" sz="54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ctr">
              <a:buNone/>
            </a:pPr>
            <a:endParaRPr lang="en-US" sz="28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en-US" sz="4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   	One</a:t>
            </a:r>
            <a:r>
              <a:rPr lang="en-US" sz="4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God of mercy,</a:t>
            </a:r>
          </a:p>
          <a:p>
            <a:pPr marL="0" indent="0">
              <a:buNone/>
            </a:pPr>
            <a:r>
              <a:rPr lang="en-US" sz="4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	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All: Draw near to all </a:t>
            </a:r>
            <a:r>
              <a:rPr lang="en-US" sz="4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	who 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need you.</a:t>
            </a:r>
          </a:p>
          <a:p>
            <a:pPr marL="0" indent="0">
              <a:buNone/>
            </a:pPr>
            <a:endParaRPr lang="en-US" sz="44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en-US" sz="44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r">
              <a:buNone/>
            </a:pPr>
            <a:endParaRPr lang="en-US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ctr">
              <a:buNone/>
            </a:pPr>
            <a:endParaRPr lang="en-US" sz="4000" b="1" dirty="0">
              <a:solidFill>
                <a:srgbClr val="86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56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mazon.com: CYTING The Lord&amp;#39;s Prayer Engraved Wallet Card Bible Verse  Wallet Insert Christian Jewelry Religious Gift (The Lord&amp;#39;s Prayer Wallet  Card) : Clothing, Shoes &amp;amp; Jewelr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4" t="4607" r="3170" b="4857"/>
          <a:stretch/>
        </p:blipFill>
        <p:spPr bwMode="auto">
          <a:xfrm>
            <a:off x="965045" y="0"/>
            <a:ext cx="10061137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81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2" descr="Image result for offerin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84" name="AutoShape 4" descr="Image result for offerin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 descr="Image result for offering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" name="Rectangle 2"/>
          <p:cNvSpPr/>
          <p:nvPr/>
        </p:nvSpPr>
        <p:spPr>
          <a:xfrm>
            <a:off x="0" y="21771"/>
            <a:ext cx="12192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en-CA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Support the ministry of St. Paul’s :</a:t>
            </a:r>
          </a:p>
          <a:p>
            <a:pPr marL="457200" indent="-457200">
              <a:buFontTx/>
              <a:buChar char="-"/>
            </a:pP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Through PAR – ask us how to join</a:t>
            </a:r>
          </a:p>
          <a:p>
            <a:pPr marL="457200" indent="-457200">
              <a:buFontTx/>
              <a:buChar char="-"/>
            </a:pPr>
            <a:r>
              <a:rPr lang="en-CA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via Canada Helps</a:t>
            </a:r>
          </a:p>
          <a:p>
            <a:r>
              <a:rPr lang="en-CA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CA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search for St. Paul’s Sussex</a:t>
            </a:r>
            <a:endParaRPr lang="en-CA" sz="4000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CA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via e-transfer to </a:t>
            </a:r>
            <a:r>
              <a:rPr lang="en-CA" sz="40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treasurerstpaulsucc1@gmail.com</a:t>
            </a:r>
            <a:r>
              <a:rPr lang="en-CA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CA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drop in collection plates </a:t>
            </a:r>
            <a:r>
              <a:rPr lang="en-CA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located in the Narthex and near exit door</a:t>
            </a:r>
          </a:p>
          <a:p>
            <a:pPr marL="342900" indent="-342900">
              <a:buFont typeface="Tahoma" panose="020B0604030504040204" pitchFamily="34" charset="0"/>
              <a:buChar char="-"/>
            </a:pPr>
            <a:r>
              <a:rPr lang="en-CA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 mail to</a:t>
            </a:r>
          </a:p>
          <a:p>
            <a:r>
              <a:rPr lang="en-CA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r>
              <a:rPr lang="en-CA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Morrison Avenue, Sussex, N.B.  </a:t>
            </a:r>
            <a:r>
              <a:rPr lang="es-CR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E4E 1P5</a:t>
            </a:r>
            <a:endParaRPr lang="en-CA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Tahoma" panose="020B0604030504040204" pitchFamily="34" charset="0"/>
              <a:buChar char="-"/>
            </a:pPr>
            <a:r>
              <a:rPr lang="en-CA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during office hours</a:t>
            </a:r>
            <a:endParaRPr lang="en-CA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0817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54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Prayer of </a:t>
            </a:r>
            <a:r>
              <a:rPr lang="en-US" sz="5400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Dedication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Lord God, receive our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gifts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offered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a spirit of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generosity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humility. Bless and use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them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work that you long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do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world, in Jesus’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name.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Amen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1978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19599" y="28575"/>
            <a:ext cx="7762875" cy="210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Hymn: </a:t>
            </a:r>
            <a:r>
              <a:rPr lang="en-US" sz="60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MV #191 What Can I Do? </a:t>
            </a:r>
            <a:r>
              <a:rPr lang="en-US" sz="6000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2x</a:t>
            </a:r>
            <a:endParaRPr lang="en-US" sz="6000" dirty="0" smtClean="0">
              <a:solidFill>
                <a:srgbClr val="86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1100" dirty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Words and Music: Paul </a:t>
            </a:r>
            <a:r>
              <a:rPr lang="en-US" sz="1100" dirty="0" err="1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Rumbolt</a:t>
            </a:r>
            <a:r>
              <a:rPr lang="en-US" sz="1100" dirty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Michele McCarthy 2005 Reprinted under </a:t>
            </a:r>
            <a:r>
              <a:rPr lang="en-US" sz="1100" dirty="0" err="1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OneLicense</a:t>
            </a:r>
            <a:r>
              <a:rPr lang="en-US" sz="1100" dirty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A-725110</a:t>
            </a:r>
            <a:endParaRPr lang="en-US" sz="1100" dirty="0" smtClean="0">
              <a:solidFill>
                <a:srgbClr val="99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115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What can I do? What can I bring?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What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 I say? What can I sing?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I’ll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sing with joy. I’ll say a prayer.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I’ll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bring my love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I’ll do my share.</a:t>
            </a:r>
          </a:p>
          <a:p>
            <a:pPr>
              <a:buNone/>
            </a:pP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01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What can I do? What can I bring?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What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 I say? What can I sing?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I’ll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sing with joy. I’ll say a prayer.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I’ll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bring my love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I’ll do my share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	*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02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121920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i="1" dirty="0" smtClean="0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What are they doing?</a:t>
            </a:r>
          </a:p>
          <a:p>
            <a:pPr algn="ctr"/>
            <a:r>
              <a:rPr lang="en-US" sz="7200" i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Boiling Corn!</a:t>
            </a:r>
          </a:p>
          <a:p>
            <a:pPr algn="ctr"/>
            <a:r>
              <a:rPr lang="en-US" sz="7200" i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Don’t forget, the corn boil today after the service along with sweets, tea, coffee, etc. </a:t>
            </a:r>
            <a:endParaRPr lang="en-US" sz="11500" i="1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21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0" y="22167"/>
            <a:ext cx="12192000" cy="6835833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sz="6000" b="1" u="sng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Benediction</a:t>
            </a:r>
          </a:p>
          <a:p>
            <a:pPr marL="0" indent="0" algn="ctr">
              <a:buNone/>
              <a:defRPr/>
            </a:pPr>
            <a:r>
              <a:rPr lang="en-US" sz="6000" b="1" u="sng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&amp; </a:t>
            </a:r>
          </a:p>
          <a:p>
            <a:pPr marL="0" indent="0" algn="ctr">
              <a:buNone/>
              <a:defRPr/>
            </a:pPr>
            <a:r>
              <a:rPr lang="en-US" sz="6000" b="1" u="sng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Commissioning</a:t>
            </a:r>
          </a:p>
          <a:p>
            <a:pPr marL="0" indent="0" algn="ctr">
              <a:buNone/>
            </a:pPr>
            <a:r>
              <a:rPr lang="en-CA" sz="5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pPr marL="0" indent="0" algn="ctr">
              <a:buNone/>
              <a:defRPr/>
            </a:pPr>
            <a:endParaRPr lang="en-CA" sz="4000" b="1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60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09800" y="0"/>
            <a:ext cx="99822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Sung </a:t>
            </a:r>
            <a:r>
              <a:rPr lang="en-US" sz="54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Benediction:</a:t>
            </a:r>
          </a:p>
          <a:p>
            <a:pPr algn="ctr"/>
            <a:r>
              <a:rPr lang="en-US" sz="54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TLUS #4 Glory to The </a:t>
            </a:r>
            <a:r>
              <a:rPr lang="en-US" sz="54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Creator</a:t>
            </a:r>
          </a:p>
          <a:p>
            <a:pPr algn="ctr"/>
            <a:r>
              <a:rPr lang="en-US" sz="1000" dirty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Words and Music: Christopher Grundy 2002 reprinted under </a:t>
            </a:r>
            <a:r>
              <a:rPr lang="en-US" sz="1000" dirty="0" err="1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OneLicense</a:t>
            </a:r>
            <a:r>
              <a:rPr lang="en-US" sz="1000" dirty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A-725110</a:t>
            </a:r>
            <a:endParaRPr lang="en-US" sz="100" dirty="0">
              <a:solidFill>
                <a:srgbClr val="99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7418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Glory to the Creator,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Christ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the Spirit so near,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was from the start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shall be forever one God,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Always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here.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5913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Glory to the Creator,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Christ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the Spirit so near,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was from the start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shall be forever one God,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Always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here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	*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79412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121920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i="1" dirty="0" smtClean="0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Speaking of Coffee and tea…</a:t>
            </a:r>
          </a:p>
          <a:p>
            <a:pPr algn="ctr"/>
            <a:r>
              <a:rPr lang="en-US" sz="7200" i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Coffee time is after the service on the 2</a:t>
            </a:r>
            <a:r>
              <a:rPr lang="en-US" sz="7200" i="1" baseline="300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nd</a:t>
            </a:r>
            <a:r>
              <a:rPr lang="en-US" sz="7200" i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and 4</a:t>
            </a:r>
            <a:r>
              <a:rPr lang="en-US" sz="7200" i="1" baseline="300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US" sz="7200" i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Sunday of each month. If you’d like to help, contact the office.</a:t>
            </a:r>
            <a:endParaRPr lang="en-US" sz="11500" i="1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38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121920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i="1" dirty="0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Sing </a:t>
            </a:r>
            <a:r>
              <a:rPr lang="en-US" sz="8000" i="1" dirty="0" err="1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sing</a:t>
            </a:r>
            <a:r>
              <a:rPr lang="en-US" sz="8000" i="1" dirty="0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0" i="1" dirty="0" err="1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sing</a:t>
            </a:r>
            <a:r>
              <a:rPr lang="en-US" sz="8000" i="1" dirty="0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  <a:p>
            <a:pPr algn="ctr"/>
            <a:r>
              <a:rPr lang="en-US" sz="8000" i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Choir rehearsals are every Wednesday at 6pm.</a:t>
            </a:r>
          </a:p>
          <a:p>
            <a:pPr algn="ctr"/>
            <a:r>
              <a:rPr lang="en-US" sz="8000" i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We will be happy to welcome new members.</a:t>
            </a:r>
            <a:endParaRPr lang="en-US" sz="7200" i="1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74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12192000" cy="7355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i="1" dirty="0" smtClean="0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Sunday September 28</a:t>
            </a:r>
          </a:p>
          <a:p>
            <a:pPr algn="ctr"/>
            <a:r>
              <a:rPr lang="en-US" sz="8000" i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Orange Shirt Day! Wear an orange shirt.</a:t>
            </a:r>
          </a:p>
          <a:p>
            <a:pPr algn="ctr"/>
            <a:r>
              <a:rPr lang="en-US" sz="8000" i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Blessing of the Animals in the parking lot at 1pm.</a:t>
            </a:r>
          </a:p>
          <a:p>
            <a:pPr algn="ctr"/>
            <a:endParaRPr lang="en-US" sz="7200" i="1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3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C103367979990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ustom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C103367979990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ustom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TC103367979990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ustom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TC103367979990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ustom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96656</TotalTime>
  <Words>1555</Words>
  <Application>Microsoft Office PowerPoint</Application>
  <PresentationFormat>Widescreen</PresentationFormat>
  <Paragraphs>357</Paragraphs>
  <Slides>63</Slides>
  <Notes>51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63</vt:i4>
      </vt:variant>
    </vt:vector>
  </HeadingPairs>
  <TitlesOfParts>
    <vt:vector size="76" baseType="lpstr">
      <vt:lpstr>Algerian</vt:lpstr>
      <vt:lpstr>Arial</vt:lpstr>
      <vt:lpstr>Broadway</vt:lpstr>
      <vt:lpstr>Brush Script MT</vt:lpstr>
      <vt:lpstr>Calibri</vt:lpstr>
      <vt:lpstr>Century Gothic</vt:lpstr>
      <vt:lpstr>Cooper Black</vt:lpstr>
      <vt:lpstr>Tahoma</vt:lpstr>
      <vt:lpstr>Times New Roman</vt:lpstr>
      <vt:lpstr>TC103367979990</vt:lpstr>
      <vt:lpstr>1_TC103367979990</vt:lpstr>
      <vt:lpstr>2_TC103367979990</vt:lpstr>
      <vt:lpstr>3_TC103367979990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St. Paul’s  April 7th, 2013 2nd Sunday of Easter</dc:title>
  <dc:creator>Default</dc:creator>
  <cp:lastModifiedBy>User</cp:lastModifiedBy>
  <cp:revision>5726</cp:revision>
  <cp:lastPrinted>2025-07-10T14:56:21Z</cp:lastPrinted>
  <dcterms:created xsi:type="dcterms:W3CDTF">2013-04-04T17:06:11Z</dcterms:created>
  <dcterms:modified xsi:type="dcterms:W3CDTF">2025-09-11T14:35:59Z</dcterms:modified>
</cp:coreProperties>
</file>